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59" r:id="rId4"/>
    <p:sldId id="258" r:id="rId5"/>
    <p:sldId id="260" r:id="rId6"/>
    <p:sldId id="261" r:id="rId7"/>
    <p:sldId id="277" r:id="rId8"/>
    <p:sldId id="268" r:id="rId9"/>
    <p:sldId id="262" r:id="rId10"/>
    <p:sldId id="270" r:id="rId11"/>
    <p:sldId id="263" r:id="rId12"/>
    <p:sldId id="269" r:id="rId13"/>
    <p:sldId id="264" r:id="rId14"/>
    <p:sldId id="265" r:id="rId15"/>
    <p:sldId id="273" r:id="rId16"/>
    <p:sldId id="266" r:id="rId17"/>
    <p:sldId id="272" r:id="rId18"/>
    <p:sldId id="278" r:id="rId19"/>
    <p:sldId id="274" r:id="rId20"/>
    <p:sldId id="276" r:id="rId21"/>
    <p:sldId id="280" r:id="rId22"/>
    <p:sldId id="279" r:id="rId23"/>
    <p:sldId id="267"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dis Esmaeili" initials="P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906" autoAdjust="0"/>
  </p:normalViewPr>
  <p:slideViewPr>
    <p:cSldViewPr>
      <p:cViewPr>
        <p:scale>
          <a:sx n="100" d="100"/>
          <a:sy n="100" d="100"/>
        </p:scale>
        <p:origin x="-1184" y="-392"/>
      </p:cViewPr>
      <p:guideLst>
        <p:guide orient="horz" pos="2160"/>
        <p:guide pos="2880"/>
      </p:guideLst>
    </p:cSldViewPr>
  </p:slideViewPr>
  <p:outlineViewPr>
    <p:cViewPr>
      <p:scale>
        <a:sx n="33" d="100"/>
        <a:sy n="33" d="100"/>
      </p:scale>
      <p:origin x="0" y="1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7-18T16:32:16.581" idx="1">
    <p:pos x="10" y="10"/>
    <p:text>by reservations do you mean 'limitations' clarify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4893E-7AC3-42E4-A4AC-5730803661A5}" type="datetimeFigureOut">
              <a:rPr lang="en-US" smtClean="0"/>
              <a:t>9/10/14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8B9490-074F-488A-BE55-2EDFFE660361}" type="slidenum">
              <a:rPr lang="en-US" smtClean="0"/>
              <a:t>‹#›</a:t>
            </a:fld>
            <a:endParaRPr lang="en-US"/>
          </a:p>
        </p:txBody>
      </p:sp>
    </p:spTree>
    <p:extLst>
      <p:ext uri="{BB962C8B-B14F-4D97-AF65-F5344CB8AC3E}">
        <p14:creationId xmlns:p14="http://schemas.microsoft.com/office/powerpoint/2010/main" val="34995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Posters can go where you can’t. Your poster is</a:t>
            </a:r>
            <a:r>
              <a:rPr lang="en-US" baseline="0" dirty="0" smtClean="0"/>
              <a:t> your representative, and can reach wider audiences than a paper alone—conferences, classrooms, etc. </a:t>
            </a:r>
          </a:p>
          <a:p>
            <a:pPr marL="228600" indent="-228600">
              <a:buAutoNum type="arabicPeriod"/>
            </a:pPr>
            <a:r>
              <a:rPr lang="en-US" baseline="0" dirty="0" smtClean="0"/>
              <a:t>If your communication is effective, a person reading your poster should be able to tell the subject and purpose within 20 seconds. If they can’t, redesign the poster. </a:t>
            </a:r>
          </a:p>
          <a:p>
            <a:pPr marL="228600" indent="-228600">
              <a:buAutoNum type="arabicPeriod"/>
            </a:pPr>
            <a:r>
              <a:rPr lang="en-US" baseline="0" dirty="0" smtClean="0"/>
              <a:t>If your poster is interesting/ intriguing, it will draw the attention of colleagues etc. Not only can this open up channels of discussion, it can also serve as an advertisement for you as a researcher.</a:t>
            </a:r>
          </a:p>
          <a:p>
            <a:pPr marL="0" indent="0">
              <a:buNone/>
            </a:pP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2</a:t>
            </a:fld>
            <a:endParaRPr lang="en-US"/>
          </a:p>
        </p:txBody>
      </p:sp>
    </p:spTree>
    <p:extLst>
      <p:ext uri="{BB962C8B-B14F-4D97-AF65-F5344CB8AC3E}">
        <p14:creationId xmlns:p14="http://schemas.microsoft.com/office/powerpoint/2010/main" val="3833484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Tailor the level of detail to fit the audience—are they going to understand all of the terms you use, or do you need to provide definitions? If they’re members of the same field, doing similar research, you’ll want to provide more methodological detail than if they are in a different field from you. </a:t>
            </a:r>
          </a:p>
          <a:p>
            <a:r>
              <a:rPr lang="en-US" dirty="0" smtClean="0"/>
              <a:t>You don’t have to list methods in words; use graphics</a:t>
            </a:r>
            <a:r>
              <a:rPr lang="en-US" baseline="0" dirty="0" smtClean="0"/>
              <a:t> if that’s a clearer way to present them</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11</a:t>
            </a:fld>
            <a:endParaRPr lang="en-US"/>
          </a:p>
        </p:txBody>
      </p:sp>
    </p:spTree>
    <p:extLst>
      <p:ext uri="{BB962C8B-B14F-4D97-AF65-F5344CB8AC3E}">
        <p14:creationId xmlns:p14="http://schemas.microsoft.com/office/powerpoint/2010/main" val="2643650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r>
              <a:rPr lang="en-US" baseline="0" dirty="0" smtClean="0"/>
              <a:t>Best Student Presentation at Argonne Soil </a:t>
            </a:r>
            <a:r>
              <a:rPr lang="en-US" baseline="0" dirty="0" err="1" smtClean="0"/>
              <a:t>Metagenomics</a:t>
            </a:r>
            <a:r>
              <a:rPr lang="en-US" baseline="0" dirty="0" smtClean="0"/>
              <a:t> Workshop. http://www.mobio.com/blog/2011/10/20/what-does-an-award-winning-student-poster-look-like/</a:t>
            </a:r>
          </a:p>
          <a:p>
            <a:r>
              <a:rPr lang="en-US" baseline="0" dirty="0" smtClean="0"/>
              <a:t>Pros: </a:t>
            </a:r>
          </a:p>
          <a:p>
            <a:r>
              <a:rPr lang="en-US" baseline="0" dirty="0" smtClean="0"/>
              <a:t>The question at hand is presented immediately, in a different and eye-catching font color. The reader quickly understands the general point of the research.</a:t>
            </a:r>
          </a:p>
          <a:p>
            <a:r>
              <a:rPr lang="en-US" baseline="0" dirty="0" smtClean="0"/>
              <a:t>Text is broken down into bullets</a:t>
            </a:r>
          </a:p>
          <a:p>
            <a:r>
              <a:rPr lang="en-US" baseline="0" dirty="0" smtClean="0"/>
              <a:t>Not too many colors in the template</a:t>
            </a:r>
          </a:p>
          <a:p>
            <a:r>
              <a:rPr lang="en-US" baseline="0" dirty="0" smtClean="0"/>
              <a:t>Images are used to explain the methods</a:t>
            </a:r>
          </a:p>
          <a:p>
            <a:r>
              <a:rPr lang="en-US" baseline="0" dirty="0" smtClean="0"/>
              <a:t>Use of the red font allows the reader to quickly go from the question to the answer</a:t>
            </a:r>
          </a:p>
          <a:p>
            <a:r>
              <a:rPr lang="en-US" baseline="0" dirty="0" smtClean="0"/>
              <a:t>Cons:</a:t>
            </a:r>
          </a:p>
          <a:p>
            <a:r>
              <a:rPr lang="en-US" baseline="0" dirty="0" smtClean="0"/>
              <a:t>Red-green is problematic</a:t>
            </a:r>
          </a:p>
          <a:p>
            <a:r>
              <a:rPr lang="en-US" baseline="0" dirty="0" smtClean="0"/>
              <a:t>A lot of information in very little space gives this a crowded feel</a:t>
            </a:r>
          </a:p>
          <a:p>
            <a:r>
              <a:rPr lang="en-US" baseline="0" dirty="0" smtClean="0"/>
              <a:t>Graphs are not easily read or understood</a:t>
            </a:r>
          </a:p>
          <a:p>
            <a:r>
              <a:rPr lang="en-US" baseline="0" dirty="0" smtClean="0"/>
              <a:t>Some images feel unnecessary—do we need a picture of the PCR, or of the tent?</a:t>
            </a:r>
          </a:p>
          <a:p>
            <a:r>
              <a:rPr lang="en-US" baseline="0" dirty="0" smtClean="0"/>
              <a:t>This would take upwards of 10 minutes to fully understand, and feels more like an illustrated manuscript than a poster</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12</a:t>
            </a:fld>
            <a:endParaRPr lang="en-US"/>
          </a:p>
        </p:txBody>
      </p:sp>
    </p:spTree>
    <p:extLst>
      <p:ext uri="{BB962C8B-B14F-4D97-AF65-F5344CB8AC3E}">
        <p14:creationId xmlns:p14="http://schemas.microsoft.com/office/powerpoint/2010/main" val="1245332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Remember that a lot of people will only look at your graphs/results, or will look at them first to see if they want to read the rest of the poster. </a:t>
            </a:r>
            <a:r>
              <a:rPr lang="en-US" dirty="0" smtClean="0"/>
              <a:t>Again, make sure all graphs, tables and so on are clean,</a:t>
            </a:r>
            <a:r>
              <a:rPr lang="en-US" baseline="0" dirty="0" smtClean="0"/>
              <a:t> clear and readable from a distance. This includes title axes, which should be in the same font size as your body text.</a:t>
            </a:r>
          </a:p>
          <a:p>
            <a:r>
              <a:rPr lang="en-US" baseline="0" dirty="0" smtClean="0"/>
              <a:t>Remember that while graphs are important, they are useless if the reader can’t understand them. This arguably the most important part of your poster, so use text to explain your data if you have to. </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13</a:t>
            </a:fld>
            <a:endParaRPr lang="en-US"/>
          </a:p>
        </p:txBody>
      </p:sp>
    </p:spTree>
    <p:extLst>
      <p:ext uri="{BB962C8B-B14F-4D97-AF65-F5344CB8AC3E}">
        <p14:creationId xmlns:p14="http://schemas.microsoft.com/office/powerpoint/2010/main" val="403442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Remind reader of major results</a:t>
            </a:r>
            <a:r>
              <a:rPr lang="en-US" baseline="0" dirty="0" smtClean="0"/>
              <a:t> without being too obvious; there’s no need for repetition.</a:t>
            </a:r>
          </a:p>
          <a:p>
            <a:pPr marL="228600" indent="-228600">
              <a:buAutoNum type="arabicPeriod"/>
            </a:pPr>
            <a:r>
              <a:rPr lang="en-US" baseline="0" dirty="0" smtClean="0"/>
              <a:t>Was your sample size small? Were there issues with your methods? This could lead to further discussion, so include it here if you think it’s appropriate. </a:t>
            </a:r>
          </a:p>
          <a:p>
            <a:pPr marL="228600" indent="-228600">
              <a:buAutoNum type="arabicPeriod"/>
            </a:pPr>
            <a:r>
              <a:rPr lang="en-US" baseline="0" dirty="0" smtClean="0"/>
              <a:t>Why should we care? What does it mean? Give some big-picture applications for your research that will help it to stick in the reader’s mind.</a:t>
            </a:r>
          </a:p>
          <a:p>
            <a:pPr marL="228600" indent="-228600">
              <a:buAutoNum type="arabicPeriod"/>
            </a:pPr>
            <a:r>
              <a:rPr lang="en-US" baseline="0" dirty="0" smtClean="0"/>
              <a:t>Again, you want to promote further thought and discussion in your readers. Where should the research go from here? What’s the next step?</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14</a:t>
            </a:fld>
            <a:endParaRPr lang="en-US"/>
          </a:p>
        </p:txBody>
      </p:sp>
    </p:spTree>
    <p:extLst>
      <p:ext uri="{BB962C8B-B14F-4D97-AF65-F5344CB8AC3E}">
        <p14:creationId xmlns:p14="http://schemas.microsoft.com/office/powerpoint/2010/main" val="855979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Virginia Tech,</a:t>
            </a:r>
            <a:r>
              <a:rPr lang="en-US" baseline="0" dirty="0" smtClean="0"/>
              <a:t> Woods Hole, University of Puerto Rico. http://www.writing.engr.psu.edu/samples/poster7.pdf</a:t>
            </a:r>
          </a:p>
          <a:p>
            <a:r>
              <a:rPr lang="en-US" baseline="0" dirty="0" smtClean="0"/>
              <a:t>Pros:</a:t>
            </a:r>
          </a:p>
          <a:p>
            <a:r>
              <a:rPr lang="en-US" baseline="0" dirty="0" smtClean="0"/>
              <a:t>Color scheme is simple and very readable</a:t>
            </a:r>
          </a:p>
          <a:p>
            <a:r>
              <a:rPr lang="en-US" baseline="0" dirty="0" smtClean="0"/>
              <a:t>Paragraphs are short</a:t>
            </a:r>
          </a:p>
          <a:p>
            <a:r>
              <a:rPr lang="en-US" baseline="0" dirty="0" smtClean="0"/>
              <a:t>Lots of graphs and images, which are explained in the text</a:t>
            </a:r>
          </a:p>
          <a:p>
            <a:r>
              <a:rPr lang="en-US" baseline="0" dirty="0" smtClean="0"/>
              <a:t>Text is placed centrally, so that the attention isn’t entirely focused on the images, and is large and clear</a:t>
            </a:r>
          </a:p>
          <a:p>
            <a:r>
              <a:rPr lang="en-US" baseline="0" dirty="0" smtClean="0"/>
              <a:t>Lots of white space</a:t>
            </a:r>
          </a:p>
          <a:p>
            <a:r>
              <a:rPr lang="en-US" baseline="0" dirty="0" smtClean="0"/>
              <a:t>Cons: </a:t>
            </a:r>
          </a:p>
          <a:p>
            <a:r>
              <a:rPr lang="en-US" baseline="0" dirty="0" smtClean="0"/>
              <a:t>There is no way to get the point of this poster without reading the whole thing, no place where the general idea is summarized.</a:t>
            </a:r>
          </a:p>
          <a:p>
            <a:r>
              <a:rPr lang="en-US" baseline="0" dirty="0" smtClean="0"/>
              <a:t>Graphs are much too small to be read</a:t>
            </a:r>
          </a:p>
          <a:p>
            <a:r>
              <a:rPr lang="en-US" baseline="0" dirty="0" smtClean="0"/>
              <a:t>Some of the images feel redundant, and could have been removed to make more room for the graphs</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15</a:t>
            </a:fld>
            <a:endParaRPr lang="en-US"/>
          </a:p>
        </p:txBody>
      </p:sp>
    </p:spTree>
    <p:extLst>
      <p:ext uri="{BB962C8B-B14F-4D97-AF65-F5344CB8AC3E}">
        <p14:creationId xmlns:p14="http://schemas.microsoft.com/office/powerpoint/2010/main" val="4014068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1 &amp; 2. Credit</a:t>
            </a:r>
            <a:r>
              <a:rPr lang="en-US" baseline="0" dirty="0" smtClean="0"/>
              <a:t> can go to your mentor, your lab, your PI, and to any grants, programs or other sources of funding.</a:t>
            </a:r>
          </a:p>
          <a:p>
            <a:pPr marL="0" indent="0">
              <a:buNone/>
            </a:pPr>
            <a:r>
              <a:rPr lang="en-US" baseline="0" dirty="0" smtClean="0"/>
              <a:t>3. This isn’t always necessary, but talk to your mentor and find out.</a:t>
            </a:r>
          </a:p>
          <a:p>
            <a:pPr marL="0" indent="0">
              <a:buNone/>
            </a:pPr>
            <a:r>
              <a:rPr lang="en-US" baseline="0" dirty="0" smtClean="0"/>
              <a:t>4. This is most relevant to the background information, as discussed above. Different departments have different citation standards, which should be followed exactly.</a:t>
            </a:r>
          </a:p>
        </p:txBody>
      </p:sp>
      <p:sp>
        <p:nvSpPr>
          <p:cNvPr id="4" name="Slide Number Placeholder 3"/>
          <p:cNvSpPr>
            <a:spLocks noGrp="1"/>
          </p:cNvSpPr>
          <p:nvPr>
            <p:ph type="sldNum" sz="quarter" idx="10"/>
          </p:nvPr>
        </p:nvSpPr>
        <p:spPr/>
        <p:txBody>
          <a:bodyPr/>
          <a:lstStyle/>
          <a:p>
            <a:fld id="{608B9490-074F-488A-BE55-2EDFFE660361}" type="slidenum">
              <a:rPr lang="en-US" smtClean="0"/>
              <a:t>16</a:t>
            </a:fld>
            <a:endParaRPr lang="en-US"/>
          </a:p>
        </p:txBody>
      </p:sp>
    </p:spTree>
    <p:extLst>
      <p:ext uri="{BB962C8B-B14F-4D97-AF65-F5344CB8AC3E}">
        <p14:creationId xmlns:p14="http://schemas.microsoft.com/office/powerpoint/2010/main" val="4140831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University of Alaska Fairbanks, won best PhD student poster at Alaska Marine Science symposium</a:t>
            </a:r>
            <a:r>
              <a:rPr lang="en-US" baseline="0" dirty="0" smtClean="0"/>
              <a:t>. http://www.sfos.uaf.edu/news/story/?ni=259</a:t>
            </a:r>
          </a:p>
          <a:p>
            <a:r>
              <a:rPr lang="en-US" baseline="0" dirty="0" smtClean="0"/>
              <a:t>Pros: </a:t>
            </a:r>
          </a:p>
          <a:p>
            <a:r>
              <a:rPr lang="en-US" baseline="0" dirty="0" smtClean="0"/>
              <a:t>Title is short and to the point; researcher includes contact info</a:t>
            </a:r>
          </a:p>
          <a:p>
            <a:r>
              <a:rPr lang="en-US" baseline="0" dirty="0" smtClean="0"/>
              <a:t>Objectives and hypotheses are clearly stated in bulleted/numbered form</a:t>
            </a:r>
          </a:p>
          <a:p>
            <a:r>
              <a:rPr lang="en-US" baseline="0" dirty="0" smtClean="0"/>
              <a:t>The eye flows naturally from top to bottom</a:t>
            </a:r>
          </a:p>
          <a:p>
            <a:r>
              <a:rPr lang="en-US" baseline="0" dirty="0" smtClean="0"/>
              <a:t>Images are used to help explain methods</a:t>
            </a:r>
          </a:p>
          <a:p>
            <a:r>
              <a:rPr lang="en-US" baseline="0" dirty="0" smtClean="0"/>
              <a:t>Future implications are clearly stated, which will promote discussion</a:t>
            </a:r>
          </a:p>
          <a:p>
            <a:r>
              <a:rPr lang="en-US" baseline="0" dirty="0" smtClean="0"/>
              <a:t>Cons:</a:t>
            </a:r>
          </a:p>
          <a:p>
            <a:r>
              <a:rPr lang="en-US" baseline="0" dirty="0" smtClean="0"/>
              <a:t>Size, both textually and graphically. This could be due to image compression, but even on a larger screen the body text is difficult and the graphs impossible to read. </a:t>
            </a:r>
          </a:p>
          <a:p>
            <a:r>
              <a:rPr lang="en-US" baseline="0" dirty="0" smtClean="0"/>
              <a:t>What purpose do the pictures in the acknowledgements serve? They could have put the logos there instead, which would clean up the top of the poster. </a:t>
            </a:r>
          </a:p>
          <a:p>
            <a:r>
              <a:rPr lang="en-US" baseline="0" dirty="0" smtClean="0"/>
              <a:t>While the background adds interest, it also distracts from the text and decreases the text-background contrast, further adding to the readability issues.</a:t>
            </a:r>
          </a:p>
          <a:p>
            <a:r>
              <a:rPr lang="en-US" baseline="0" dirty="0" smtClean="0"/>
              <a:t>This poster will take too long to read and understand </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17</a:t>
            </a:fld>
            <a:endParaRPr lang="en-US"/>
          </a:p>
        </p:txBody>
      </p:sp>
    </p:spTree>
    <p:extLst>
      <p:ext uri="{BB962C8B-B14F-4D97-AF65-F5344CB8AC3E}">
        <p14:creationId xmlns:p14="http://schemas.microsoft.com/office/powerpoint/2010/main" val="94516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University</a:t>
            </a:r>
            <a:r>
              <a:rPr lang="en-US" baseline="0" dirty="0" smtClean="0"/>
              <a:t> of Chicago,</a:t>
            </a:r>
            <a:r>
              <a:rPr lang="en-US" dirty="0" smtClean="0"/>
              <a:t> presented at the Infections Diseases Society of America poster</a:t>
            </a:r>
            <a:r>
              <a:rPr lang="en-US" baseline="0" dirty="0" smtClean="0"/>
              <a:t> session. </a:t>
            </a:r>
            <a:br>
              <a:rPr lang="en-US" baseline="0" dirty="0" smtClean="0"/>
            </a:br>
            <a:r>
              <a:rPr lang="en-US" baseline="0" dirty="0" smtClean="0"/>
              <a:t>http://mrsa-research-center.bsd.uchicago.edu/infection_control/jail_study_poster.jpg</a:t>
            </a:r>
          </a:p>
          <a:p>
            <a:r>
              <a:rPr lang="en-US" baseline="0" dirty="0" smtClean="0"/>
              <a:t>Pros:</a:t>
            </a:r>
          </a:p>
          <a:p>
            <a:r>
              <a:rPr lang="en-US" baseline="0" dirty="0" smtClean="0"/>
              <a:t>The gradated background provides an interesting color scheme without being obnoxious. In general, though, background patterns are tricky and often not worth it. </a:t>
            </a:r>
          </a:p>
          <a:p>
            <a:r>
              <a:rPr lang="en-US" baseline="0" dirty="0" smtClean="0"/>
              <a:t>All textual information is presented in short, readable bullets</a:t>
            </a:r>
          </a:p>
          <a:p>
            <a:r>
              <a:rPr lang="en-US" baseline="0" dirty="0" smtClean="0"/>
              <a:t>Objectives are clearly and succinctly stated</a:t>
            </a:r>
          </a:p>
          <a:p>
            <a:r>
              <a:rPr lang="en-US" dirty="0" smtClean="0"/>
              <a:t>Cons: </a:t>
            </a:r>
          </a:p>
          <a:p>
            <a:r>
              <a:rPr lang="en-US" dirty="0" smtClean="0"/>
              <a:t>Too much information at once. If the researchers</a:t>
            </a:r>
            <a:r>
              <a:rPr lang="en-US" baseline="0" dirty="0" smtClean="0"/>
              <a:t> had limited themselves to just the graphs, and summarized the table data in bullet form, they could have made their graphs bigger and the poster more readable.</a:t>
            </a:r>
          </a:p>
          <a:p>
            <a:r>
              <a:rPr lang="en-US" baseline="0" dirty="0" smtClean="0"/>
              <a:t>Avoid Excel-default graphs and tables. The bar graph is titled redundantly, and has a grey background and graph lines that decrease visibility and a key that takes up space needlessly. </a:t>
            </a:r>
          </a:p>
          <a:p>
            <a:r>
              <a:rPr lang="en-US" baseline="0" dirty="0" smtClean="0"/>
              <a:t>The axis titles are much smaller than the body text in both of the graphs. </a:t>
            </a:r>
          </a:p>
          <a:p>
            <a:r>
              <a:rPr lang="en-US" baseline="0" dirty="0" smtClean="0"/>
              <a:t>No further discussion in the conclusion </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18</a:t>
            </a:fld>
            <a:endParaRPr lang="en-US"/>
          </a:p>
        </p:txBody>
      </p:sp>
    </p:spTree>
    <p:extLst>
      <p:ext uri="{BB962C8B-B14F-4D97-AF65-F5344CB8AC3E}">
        <p14:creationId xmlns:p14="http://schemas.microsoft.com/office/powerpoint/2010/main" val="2409011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MAC poster layout, which you are welcome to use. What are some pros and cons to this template?</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20</a:t>
            </a:fld>
            <a:endParaRPr lang="en-US"/>
          </a:p>
        </p:txBody>
      </p:sp>
    </p:spTree>
    <p:extLst>
      <p:ext uri="{BB962C8B-B14F-4D97-AF65-F5344CB8AC3E}">
        <p14:creationId xmlns:p14="http://schemas.microsoft.com/office/powerpoint/2010/main" val="1754864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this is the poster template provided by the UCSF Division of Geriatrics. What are some pros and cons to this layout?</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22</a:t>
            </a:fld>
            <a:endParaRPr lang="en-US"/>
          </a:p>
        </p:txBody>
      </p:sp>
    </p:spTree>
    <p:extLst>
      <p:ext uri="{BB962C8B-B14F-4D97-AF65-F5344CB8AC3E}">
        <p14:creationId xmlns:p14="http://schemas.microsoft.com/office/powerpoint/2010/main" val="140065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isn’t a journal paper reproduced on poster board. You’re going</a:t>
            </a:r>
            <a:r>
              <a:rPr lang="en-US" baseline="0" dirty="0" smtClean="0"/>
              <a:t> to need to pick the most important data to be represented. You probably can’t include all of it. Neither is it a collection of all the graphs and visuals of your paper. You’re not necessarily going to be presenting it, so it should be able to stand on its own as an effective summary of your research. Someone reading this should not be able to reproduce your experiment on their own without reading the paper, but they should have enough information to understand it and relate what it’s about to others. </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3</a:t>
            </a:fld>
            <a:endParaRPr lang="en-US"/>
          </a:p>
        </p:txBody>
      </p:sp>
    </p:spTree>
    <p:extLst>
      <p:ext uri="{BB962C8B-B14F-4D97-AF65-F5344CB8AC3E}">
        <p14:creationId xmlns:p14="http://schemas.microsoft.com/office/powerpoint/2010/main" val="2265022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dirty="0" smtClean="0"/>
              <a:t>You don’t have to include perfectly</a:t>
            </a:r>
            <a:r>
              <a:rPr lang="en-US" b="0" baseline="0" dirty="0" smtClean="0"/>
              <a:t> delineated sections; you can and should change these guidelines to fit your particular research project. However, the sections described are the bare minimum and should be included in some form.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This is very important to know. Who are you going to be presenting to? Different conventions and departments have different rules, which they will often make available beforehand. Do they require an abstract on your poster? Do they have word limits or word minimums? A maximum or minimum size? Do they expect a specific layout or specific sections on your poster? You’re going to have to work within these limitations, even if they aren’t officially stated in the rules. If you’re presenting at an annual conference, one quick way to get a feel for what’s required is to look at previous years’ winning posters. It’s on you to find out about these things beforehand; good graphic design does not guarantee your poster will be successful with judges or colleagues.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i="1" baseline="0" dirty="0" smtClean="0"/>
              <a:t>Within those limits</a:t>
            </a:r>
            <a:r>
              <a:rPr lang="en-US" b="0" baseline="0" dirty="0" smtClean="0"/>
              <a:t>, feel free to change things up. There are plenty of templates available online, some of which can be found in the last two links on the next slide.  Use one that displays </a:t>
            </a:r>
            <a:r>
              <a:rPr lang="en-US" b="0" i="1" baseline="0" dirty="0" smtClean="0"/>
              <a:t>your </a:t>
            </a:r>
            <a:r>
              <a:rPr lang="en-US" b="0" i="0" baseline="0" dirty="0" smtClean="0"/>
              <a:t> research to the best advantage.</a:t>
            </a:r>
            <a:r>
              <a:rPr lang="en-US" b="0" baseline="0" dirty="0" smtClean="0"/>
              <a:t>  </a:t>
            </a:r>
            <a:endParaRPr lang="en-US" b="0" dirty="0"/>
          </a:p>
        </p:txBody>
      </p:sp>
      <p:sp>
        <p:nvSpPr>
          <p:cNvPr id="4" name="Slide Number Placeholder 3"/>
          <p:cNvSpPr>
            <a:spLocks noGrp="1"/>
          </p:cNvSpPr>
          <p:nvPr>
            <p:ph type="sldNum" sz="quarter" idx="10"/>
          </p:nvPr>
        </p:nvSpPr>
        <p:spPr/>
        <p:txBody>
          <a:bodyPr/>
          <a:lstStyle/>
          <a:p>
            <a:fld id="{608B9490-074F-488A-BE55-2EDFFE660361}" type="slidenum">
              <a:rPr lang="en-US" smtClean="0"/>
              <a:t>23</a:t>
            </a:fld>
            <a:endParaRPr lang="en-US"/>
          </a:p>
        </p:txBody>
      </p:sp>
    </p:spTree>
    <p:extLst>
      <p:ext uri="{BB962C8B-B14F-4D97-AF65-F5344CB8AC3E}">
        <p14:creationId xmlns:p14="http://schemas.microsoft.com/office/powerpoint/2010/main" val="3517765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24</a:t>
            </a:fld>
            <a:endParaRPr lang="en-US"/>
          </a:p>
        </p:txBody>
      </p:sp>
    </p:spTree>
    <p:extLst>
      <p:ext uri="{BB962C8B-B14F-4D97-AF65-F5344CB8AC3E}">
        <p14:creationId xmlns:p14="http://schemas.microsoft.com/office/powerpoint/2010/main" val="162387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you take</a:t>
            </a:r>
            <a:r>
              <a:rPr lang="en-US" baseline="0" dirty="0" smtClean="0"/>
              <a:t> these concepts and apply them to your own poster, so that it is clear, informative, and interesting? Answer: proper design principles!</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4</a:t>
            </a:fld>
            <a:endParaRPr lang="en-US"/>
          </a:p>
        </p:txBody>
      </p:sp>
    </p:spTree>
    <p:extLst>
      <p:ext uri="{BB962C8B-B14F-4D97-AF65-F5344CB8AC3E}">
        <p14:creationId xmlns:p14="http://schemas.microsoft.com/office/powerpoint/2010/main" val="186097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poster isn’t eye-catching</a:t>
            </a:r>
            <a:r>
              <a:rPr lang="en-US" baseline="0" dirty="0" smtClean="0"/>
              <a:t>—if it doesn’t present something novel, interesting or pretty within the first few seconds—it’s not going to be read. Remember that one of the most common places posters are presented is a scientific conference, where there will be hundreds of other posters vying for attention. It doesn’t matter, in that context, how much work you’ve put into your research or how important it is. If it’s unreadable, you aren’t getting your ideas across. </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5</a:t>
            </a:fld>
            <a:endParaRPr lang="en-US"/>
          </a:p>
        </p:txBody>
      </p:sp>
    </p:spTree>
    <p:extLst>
      <p:ext uri="{BB962C8B-B14F-4D97-AF65-F5344CB8AC3E}">
        <p14:creationId xmlns:p14="http://schemas.microsoft.com/office/powerpoint/2010/main" val="190137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You should not have to number your sections for the reader to know how to read your poster. The logical flow of the poster should be immediately apparent, both through spacing and headings.  </a:t>
            </a:r>
          </a:p>
          <a:p>
            <a:pPr marL="228600" indent="-228600">
              <a:buAutoNum type="arabicPeriod"/>
            </a:pPr>
            <a:r>
              <a:rPr lang="en-US" baseline="0" dirty="0" smtClean="0"/>
              <a:t>This goes back to what a poster is not—it’s okay not to have every single data point on your poster. Leaving blank space allows for a clean, uncluttered look, and makes the available information easier to read. If you include all your data, none of it will be read, so decide what’s important. </a:t>
            </a:r>
          </a:p>
          <a:p>
            <a:pPr marL="228600" indent="-228600">
              <a:buAutoNum type="arabicPeriod"/>
            </a:pPr>
            <a:r>
              <a:rPr lang="en-US" baseline="0" dirty="0" smtClean="0"/>
              <a:t>Speaking of readability, while colors can help make your poster interesting, they can easily make it an eyesore. Don’t use colors for their own sake—use them only if they will improve the overall look and readability of your poster. Limiting yourself to three non-primary colors can help avoid clashes. In general, avoid red and green-based color schemes, as these can be difficult to read for the color impaired. Dark backgrounds are usually more trouble than they’re worth—the font color has to be reversed, your graphs are often less visible, and they’re much more expensive to print. </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6</a:t>
            </a:fld>
            <a:endParaRPr lang="en-US"/>
          </a:p>
        </p:txBody>
      </p:sp>
    </p:spTree>
    <p:extLst>
      <p:ext uri="{BB962C8B-B14F-4D97-AF65-F5344CB8AC3E}">
        <p14:creationId xmlns:p14="http://schemas.microsoft.com/office/powerpoint/2010/main" val="2971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To re-emphasize: this is a visual medium. You can use images creatively, in ways you can’t in a paper. Take advantage of this freedom. Examples will</a:t>
            </a:r>
            <a:r>
              <a:rPr lang="en-US" baseline="0" dirty="0" smtClean="0"/>
              <a:t> follow. </a:t>
            </a:r>
          </a:p>
          <a:p>
            <a:r>
              <a:rPr lang="en-US" dirty="0" smtClean="0"/>
              <a:t>5. Grid lines, weird background colors, useless keys: all these are to be avoided. Axis titles and labels should be</a:t>
            </a:r>
            <a:r>
              <a:rPr lang="en-US" baseline="0" dirty="0" smtClean="0"/>
              <a:t> as large as body text, if possible.</a:t>
            </a:r>
            <a:r>
              <a:rPr lang="en-US" dirty="0" smtClean="0"/>
              <a:t> 6. Serif is designed to be easier to read for smaller font, so use it for your body text. Examples include Times New Roman, Garamond</a:t>
            </a:r>
            <a:r>
              <a:rPr lang="en-US" baseline="0" dirty="0" smtClean="0"/>
              <a:t>, and Palatino.</a:t>
            </a:r>
            <a:r>
              <a:rPr lang="en-US" dirty="0" smtClean="0"/>
              <a:t> Sans serif is bolder and stands out more, which makes it ideal for headings and titles</a:t>
            </a:r>
            <a:r>
              <a:rPr lang="en-US" baseline="0" dirty="0" smtClean="0"/>
              <a:t> but more straining to read as body text. Examples include Ariel, Helvetica, and Calibri (the 2007-onward default font for Word, for some reason).</a:t>
            </a:r>
            <a:r>
              <a:rPr lang="en-US" dirty="0" smtClean="0"/>
              <a:t> </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7</a:t>
            </a:fld>
            <a:endParaRPr lang="en-US"/>
          </a:p>
        </p:txBody>
      </p:sp>
    </p:spTree>
    <p:extLst>
      <p:ext uri="{BB962C8B-B14F-4D97-AF65-F5344CB8AC3E}">
        <p14:creationId xmlns:p14="http://schemas.microsoft.com/office/powerpoint/2010/main" val="408805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specifically designed as</a:t>
            </a:r>
            <a:r>
              <a:rPr lang="en-US" baseline="0" dirty="0" smtClean="0"/>
              <a:t> an example of a bad poster; the text is nonsense. http://colinpurrington.com/wp-content/uploads/2012/02/bad-scientific-poster-example.jpg</a:t>
            </a:r>
          </a:p>
          <a:p>
            <a:r>
              <a:rPr lang="en-US" baseline="0" dirty="0" smtClean="0"/>
              <a:t>Reasons why it’s bad:</a:t>
            </a:r>
          </a:p>
          <a:p>
            <a:r>
              <a:rPr lang="en-US" baseline="0" dirty="0" smtClean="0"/>
              <a:t>Tiny font</a:t>
            </a:r>
          </a:p>
          <a:p>
            <a:r>
              <a:rPr lang="en-US" baseline="0" dirty="0" smtClean="0"/>
              <a:t>Dark background</a:t>
            </a:r>
          </a:p>
          <a:p>
            <a:r>
              <a:rPr lang="en-US" baseline="0" dirty="0" smtClean="0"/>
              <a:t>No data-based visuals</a:t>
            </a:r>
          </a:p>
          <a:p>
            <a:r>
              <a:rPr lang="en-US" baseline="0" dirty="0" smtClean="0"/>
              <a:t>Lack of logical flow</a:t>
            </a:r>
          </a:p>
          <a:p>
            <a:r>
              <a:rPr lang="en-US" baseline="0" dirty="0" smtClean="0"/>
              <a:t>6 different color backgrounds, including red and green</a:t>
            </a:r>
          </a:p>
          <a:p>
            <a:r>
              <a:rPr lang="en-US" baseline="0" dirty="0" smtClean="0"/>
              <a:t>General obnoxiousness</a:t>
            </a:r>
          </a:p>
          <a:p>
            <a:r>
              <a:rPr lang="en-US" baseline="0" dirty="0" smtClean="0"/>
              <a:t>And so on.</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8</a:t>
            </a:fld>
            <a:endParaRPr lang="en-US"/>
          </a:p>
        </p:txBody>
      </p:sp>
    </p:spTree>
    <p:extLst>
      <p:ext uri="{BB962C8B-B14F-4D97-AF65-F5344CB8AC3E}">
        <p14:creationId xmlns:p14="http://schemas.microsoft.com/office/powerpoint/2010/main" val="277928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No more than two lines. Colons in the title are fine, but a little overused</a:t>
            </a:r>
            <a:r>
              <a:rPr lang="en-US" baseline="0" dirty="0" smtClean="0"/>
              <a:t>. </a:t>
            </a:r>
          </a:p>
          <a:p>
            <a:r>
              <a:rPr lang="en-US" dirty="0" smtClean="0"/>
              <a:t>Background: Keep the background as short</a:t>
            </a:r>
            <a:r>
              <a:rPr lang="en-US" baseline="0" dirty="0" smtClean="0"/>
              <a:t> and as simple as possible. Remember that this is the current state of affairs in terms of research in your area, so you can include citations to other people’s work. </a:t>
            </a:r>
          </a:p>
          <a:p>
            <a:r>
              <a:rPr lang="en-US" baseline="0" dirty="0" smtClean="0"/>
              <a:t>Hypothesis: Some people separate this out as the objective, which is also fine. Phrase your hypothesis in an interesting way; you have something important to say, so convince your reader that the research being presented on the poster is worth their time. </a:t>
            </a:r>
          </a:p>
          <a:p>
            <a:r>
              <a:rPr lang="en-US" baseline="0" dirty="0" smtClean="0"/>
              <a:t>Abstract: </a:t>
            </a:r>
            <a:r>
              <a:rPr lang="en-US" dirty="0" smtClean="0"/>
              <a:t>Unless the</a:t>
            </a:r>
            <a:r>
              <a:rPr lang="en-US" baseline="0" dirty="0" smtClean="0"/>
              <a:t> conference/department requires it, don’t include an abstract. It’s redundant; an abstract is a summary of your paper, but the poster is as well. Be advised that there are differences on opinion about this. </a:t>
            </a:r>
          </a:p>
          <a:p>
            <a:r>
              <a:rPr lang="en-US" baseline="0" dirty="0" smtClean="0"/>
              <a:t>Text: If a picture will explain your ideas better than text, you can use it instead. This is an example of how you can take advantage of the visual nature of posters; you couldn’t do this in a manuscript. Bullets and short sentence lists can help break up huge paragraphs.</a:t>
            </a:r>
            <a:endParaRPr lang="en-US" dirty="0"/>
          </a:p>
        </p:txBody>
      </p:sp>
      <p:sp>
        <p:nvSpPr>
          <p:cNvPr id="4" name="Slide Number Placeholder 3"/>
          <p:cNvSpPr>
            <a:spLocks noGrp="1"/>
          </p:cNvSpPr>
          <p:nvPr>
            <p:ph type="sldNum" sz="quarter" idx="10"/>
          </p:nvPr>
        </p:nvSpPr>
        <p:spPr/>
        <p:txBody>
          <a:bodyPr/>
          <a:lstStyle/>
          <a:p>
            <a:fld id="{608B9490-074F-488A-BE55-2EDFFE660361}" type="slidenum">
              <a:rPr lang="en-US" smtClean="0"/>
              <a:t>9</a:t>
            </a:fld>
            <a:endParaRPr lang="en-US"/>
          </a:p>
        </p:txBody>
      </p:sp>
    </p:spTree>
    <p:extLst>
      <p:ext uri="{BB962C8B-B14F-4D97-AF65-F5344CB8AC3E}">
        <p14:creationId xmlns:p14="http://schemas.microsoft.com/office/powerpoint/2010/main" val="146405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This</a:t>
            </a:r>
            <a:r>
              <a:rPr lang="en-US" baseline="0" dirty="0" smtClean="0"/>
              <a:t> was presented at a Zoology Department symposium at North Carolina State, where it won 1</a:t>
            </a:r>
            <a:r>
              <a:rPr lang="en-US" baseline="30000" dirty="0" smtClean="0"/>
              <a:t>st</a:t>
            </a:r>
            <a:r>
              <a:rPr lang="en-US" baseline="0" dirty="0" smtClean="0"/>
              <a:t> place. http://www.ncsu.edu/project/posters/examples/Flounder/</a:t>
            </a:r>
          </a:p>
          <a:p>
            <a:r>
              <a:rPr lang="en-US" baseline="0" dirty="0" smtClean="0"/>
              <a:t>Pros: </a:t>
            </a:r>
          </a:p>
          <a:p>
            <a:r>
              <a:rPr lang="en-US" baseline="0" dirty="0" smtClean="0"/>
              <a:t>Clean design with lots of white space give this poster a very readable look and feel</a:t>
            </a:r>
          </a:p>
          <a:p>
            <a:r>
              <a:rPr lang="en-US" baseline="0" dirty="0" smtClean="0"/>
              <a:t>Data is clearly presented in readable graphs</a:t>
            </a:r>
          </a:p>
          <a:p>
            <a:r>
              <a:rPr lang="en-US" baseline="0" dirty="0" smtClean="0"/>
              <a:t>The title combined with the graphs convey a lot of information very quickly</a:t>
            </a:r>
          </a:p>
          <a:p>
            <a:r>
              <a:rPr lang="en-US" baseline="0" dirty="0" smtClean="0"/>
              <a:t>Text is mostly broken up into bullets; while the intro and objective are in paragraph form, they’re short enough to be read quickly</a:t>
            </a:r>
          </a:p>
          <a:p>
            <a:r>
              <a:rPr lang="en-US" baseline="0" dirty="0" smtClean="0"/>
              <a:t>The entire poster can be read in about 5 minutes</a:t>
            </a:r>
          </a:p>
          <a:p>
            <a:r>
              <a:rPr lang="en-US" dirty="0" smtClean="0"/>
              <a:t>Cons: </a:t>
            </a:r>
          </a:p>
          <a:p>
            <a:r>
              <a:rPr lang="en-US" dirty="0" smtClean="0"/>
              <a:t>If</a:t>
            </a:r>
            <a:r>
              <a:rPr lang="en-US" baseline="0" dirty="0" smtClean="0"/>
              <a:t> I wanted to ask the researchers a question about this, I would have no way to reach them</a:t>
            </a:r>
          </a:p>
          <a:p>
            <a:r>
              <a:rPr lang="en-US" baseline="0" dirty="0" smtClean="0"/>
              <a:t>Body text is too small</a:t>
            </a:r>
          </a:p>
          <a:p>
            <a:r>
              <a:rPr lang="en-US" baseline="0" dirty="0" smtClean="0"/>
              <a:t>As we’ll see a little later, it’s a good idea to include some questions or ideas for future research in the conclusion. Where should we go from here?</a:t>
            </a:r>
            <a:endParaRPr lang="en-US" baseline="0" dirty="0"/>
          </a:p>
          <a:p>
            <a:r>
              <a:rPr lang="en-US" baseline="0" dirty="0" smtClean="0"/>
              <a:t>The labels for the histological analysis are a bit too small</a:t>
            </a:r>
          </a:p>
        </p:txBody>
      </p:sp>
      <p:sp>
        <p:nvSpPr>
          <p:cNvPr id="4" name="Slide Number Placeholder 3"/>
          <p:cNvSpPr>
            <a:spLocks noGrp="1"/>
          </p:cNvSpPr>
          <p:nvPr>
            <p:ph type="sldNum" sz="quarter" idx="10"/>
          </p:nvPr>
        </p:nvSpPr>
        <p:spPr/>
        <p:txBody>
          <a:bodyPr/>
          <a:lstStyle/>
          <a:p>
            <a:fld id="{608B9490-074F-488A-BE55-2EDFFE660361}" type="slidenum">
              <a:rPr lang="en-US" smtClean="0"/>
              <a:t>10</a:t>
            </a:fld>
            <a:endParaRPr lang="en-US"/>
          </a:p>
        </p:txBody>
      </p:sp>
    </p:spTree>
    <p:extLst>
      <p:ext uri="{BB962C8B-B14F-4D97-AF65-F5344CB8AC3E}">
        <p14:creationId xmlns:p14="http://schemas.microsoft.com/office/powerpoint/2010/main" val="1501493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F2B601A-0147-4814-9E7F-9B500BDA0FBB}" type="datetimeFigureOut">
              <a:rPr lang="en-US" smtClean="0"/>
              <a:t>9/10/14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976A2B9-106E-4332-B402-82E554A534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2B601A-0147-4814-9E7F-9B500BDA0FBB}" type="datetimeFigureOut">
              <a:rPr lang="en-US" smtClean="0"/>
              <a:t>9/10/14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976A2B9-106E-4332-B402-82E554A534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2B601A-0147-4814-9E7F-9B500BDA0FBB}" type="datetimeFigureOut">
              <a:rPr lang="en-US" smtClean="0"/>
              <a:t>9/10/14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976A2B9-106E-4332-B402-82E554A534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2B601A-0147-4814-9E7F-9B500BDA0FBB}" type="datetimeFigureOut">
              <a:rPr lang="en-US" smtClean="0"/>
              <a:t>9/10/14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976A2B9-106E-4332-B402-82E554A534B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F2B601A-0147-4814-9E7F-9B500BDA0FBB}" type="datetimeFigureOut">
              <a:rPr lang="en-US" smtClean="0"/>
              <a:t>9/10/14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976A2B9-106E-4332-B402-82E554A534B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2B601A-0147-4814-9E7F-9B500BDA0FBB}" type="datetimeFigureOut">
              <a:rPr lang="en-US" smtClean="0"/>
              <a:t>9/10/14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976A2B9-106E-4332-B402-82E554A534B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2B601A-0147-4814-9E7F-9B500BDA0FBB}" type="datetimeFigureOut">
              <a:rPr lang="en-US" smtClean="0"/>
              <a:t>9/10/14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976A2B9-106E-4332-B402-82E554A534B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F2B601A-0147-4814-9E7F-9B500BDA0FBB}" type="datetimeFigureOut">
              <a:rPr lang="en-US" smtClean="0"/>
              <a:t>9/10/14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976A2B9-106E-4332-B402-82E554A534B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F2B601A-0147-4814-9E7F-9B500BDA0FBB}" type="datetimeFigureOut">
              <a:rPr lang="en-US" smtClean="0"/>
              <a:t>9/10/14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976A2B9-106E-4332-B402-82E554A534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F2B601A-0147-4814-9E7F-9B500BDA0FBB}" type="datetimeFigureOut">
              <a:rPr lang="en-US" smtClean="0"/>
              <a:t>9/10/14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976A2B9-106E-4332-B402-82E554A534B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F2B601A-0147-4814-9E7F-9B500BDA0FBB}" type="datetimeFigureOut">
              <a:rPr lang="en-US" smtClean="0"/>
              <a:t>9/10/14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976A2B9-106E-4332-B402-82E554A534B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F2B601A-0147-4814-9E7F-9B500BDA0FBB}" type="datetimeFigureOut">
              <a:rPr lang="en-US" smtClean="0"/>
              <a:t>9/10/14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976A2B9-106E-4332-B402-82E554A534B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hyperlink" Target="http://www.stanford.edu/group/blocklab/dos%20and%20donts%20of%20poster%20presentation.pdf" TargetMode="External"/><Relationship Id="rId4" Type="http://schemas.openxmlformats.org/officeDocument/2006/relationships/hyperlink" Target="http://chem.virginia.edu/graduate-studies/test-links-pg/how-to-make-a-scientific-poster/" TargetMode="External"/><Relationship Id="rId5" Type="http://schemas.openxmlformats.org/officeDocument/2006/relationships/hyperlink" Target="http://www.ncsu.edu/project/posters/index.html" TargetMode="External"/><Relationship Id="rId6" Type="http://schemas.openxmlformats.org/officeDocument/2006/relationships/hyperlink" Target="http://www.writing.engr.psu.edu/posters.html" TargetMode="External"/><Relationship Id="rId7" Type="http://schemas.openxmlformats.org/officeDocument/2006/relationships/hyperlink" Target="http://colinpurrington.com/tips/academic/posterdesign"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Poster Design</a:t>
            </a:r>
            <a:endParaRPr lang="en-US" dirty="0"/>
          </a:p>
        </p:txBody>
      </p:sp>
      <p:sp>
        <p:nvSpPr>
          <p:cNvPr id="3" name="Subtitle 2"/>
          <p:cNvSpPr>
            <a:spLocks noGrp="1"/>
          </p:cNvSpPr>
          <p:nvPr>
            <p:ph type="subTitle" idx="1"/>
          </p:nvPr>
        </p:nvSpPr>
        <p:spPr/>
        <p:txBody>
          <a:bodyPr/>
          <a:lstStyle/>
          <a:p>
            <a:r>
              <a:rPr lang="en-US" dirty="0" err="1" smtClean="0"/>
              <a:t>Valcour</a:t>
            </a:r>
            <a:r>
              <a:rPr lang="en-US" dirty="0" smtClean="0"/>
              <a:t> </a:t>
            </a:r>
            <a:r>
              <a:rPr lang="en-US" dirty="0" err="1" smtClean="0"/>
              <a:t>Didacts</a:t>
            </a:r>
            <a:r>
              <a:rPr lang="en-US" dirty="0" smtClean="0"/>
              <a:t> Series</a:t>
            </a:r>
            <a:endParaRPr lang="en-US" dirty="0" smtClean="0"/>
          </a:p>
          <a:p>
            <a:r>
              <a:rPr lang="en-US" dirty="0" smtClean="0"/>
              <a:t>2013</a:t>
            </a:r>
            <a:endParaRPr lang="en-US" dirty="0"/>
          </a:p>
        </p:txBody>
      </p:sp>
    </p:spTree>
    <p:extLst>
      <p:ext uri="{BB962C8B-B14F-4D97-AF65-F5344CB8AC3E}">
        <p14:creationId xmlns:p14="http://schemas.microsoft.com/office/powerpoint/2010/main" val="908607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9296400" cy="6934200"/>
          </a:xfrm>
          <a:prstGeom prst="rect">
            <a:avLst/>
          </a:prstGeom>
        </p:spPr>
      </p:pic>
    </p:spTree>
    <p:extLst>
      <p:ext uri="{BB962C8B-B14F-4D97-AF65-F5344CB8AC3E}">
        <p14:creationId xmlns:p14="http://schemas.microsoft.com/office/powerpoint/2010/main" val="24227272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 not use the same level of detail as a paper</a:t>
            </a:r>
          </a:p>
          <a:p>
            <a:endParaRPr lang="en-US" dirty="0" smtClean="0"/>
          </a:p>
          <a:p>
            <a:r>
              <a:rPr lang="en-US" dirty="0" smtClean="0"/>
              <a:t>Use graphs, flowcharts, photographs etc.</a:t>
            </a:r>
          </a:p>
          <a:p>
            <a:pPr marL="109728" indent="0">
              <a:buNone/>
            </a:pPr>
            <a:endParaRPr lang="en-US" dirty="0"/>
          </a:p>
        </p:txBody>
      </p:sp>
      <p:sp>
        <p:nvSpPr>
          <p:cNvPr id="3" name="Title 2"/>
          <p:cNvSpPr>
            <a:spLocks noGrp="1"/>
          </p:cNvSpPr>
          <p:nvPr>
            <p:ph type="title"/>
          </p:nvPr>
        </p:nvSpPr>
        <p:spPr/>
        <p:txBody>
          <a:bodyPr/>
          <a:lstStyle/>
          <a:p>
            <a:r>
              <a:rPr lang="en-US" dirty="0" smtClean="0"/>
              <a:t>Methods	</a:t>
            </a:r>
            <a:endParaRPr lang="en-US" dirty="0"/>
          </a:p>
        </p:txBody>
      </p:sp>
    </p:spTree>
    <p:extLst>
      <p:ext uri="{BB962C8B-B14F-4D97-AF65-F5344CB8AC3E}">
        <p14:creationId xmlns:p14="http://schemas.microsoft.com/office/powerpoint/2010/main" val="1718329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47626"/>
            <a:ext cx="9210675" cy="690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7362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Make sure data are readable from a distance</a:t>
            </a:r>
          </a:p>
          <a:p>
            <a:r>
              <a:rPr lang="en-US" dirty="0" smtClean="0"/>
              <a:t>Give quantitative and qualitative data</a:t>
            </a:r>
          </a:p>
          <a:p>
            <a:r>
              <a:rPr lang="en-US" dirty="0" smtClean="0"/>
              <a:t>Provide context and interpretations where necessary for graphs, images, etc.</a:t>
            </a:r>
            <a:endParaRPr lang="en-US" dirty="0"/>
          </a:p>
        </p:txBody>
      </p:sp>
      <p:sp>
        <p:nvSpPr>
          <p:cNvPr id="3" name="Title 2"/>
          <p:cNvSpPr>
            <a:spLocks noGrp="1"/>
          </p:cNvSpPr>
          <p:nvPr>
            <p:ph type="title"/>
          </p:nvPr>
        </p:nvSpPr>
        <p:spPr/>
        <p:txBody>
          <a:bodyPr/>
          <a:lstStyle/>
          <a:p>
            <a:r>
              <a:rPr lang="en-US" dirty="0" smtClean="0"/>
              <a:t>Results</a:t>
            </a:r>
            <a:endParaRPr lang="en-US" dirty="0"/>
          </a:p>
        </p:txBody>
      </p:sp>
    </p:spTree>
    <p:extLst>
      <p:ext uri="{BB962C8B-B14F-4D97-AF65-F5344CB8AC3E}">
        <p14:creationId xmlns:p14="http://schemas.microsoft.com/office/powerpoint/2010/main" val="3142731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Summarize major results</a:t>
            </a:r>
          </a:p>
          <a:p>
            <a:r>
              <a:rPr lang="en-US" dirty="0" smtClean="0"/>
              <a:t>Give limitations when appropriate</a:t>
            </a:r>
          </a:p>
          <a:p>
            <a:r>
              <a:rPr lang="en-US" dirty="0" smtClean="0"/>
              <a:t>Analysis of results</a:t>
            </a:r>
          </a:p>
          <a:p>
            <a:r>
              <a:rPr lang="en-US" dirty="0" smtClean="0"/>
              <a:t>Questions, future directions</a:t>
            </a:r>
          </a:p>
          <a:p>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1346537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6" y="0"/>
            <a:ext cx="9174126" cy="6858000"/>
          </a:xfrm>
          <a:prstGeom prst="rect">
            <a:avLst/>
          </a:prstGeom>
        </p:spPr>
      </p:pic>
    </p:spTree>
    <p:extLst>
      <p:ext uri="{BB962C8B-B14F-4D97-AF65-F5344CB8AC3E}">
        <p14:creationId xmlns:p14="http://schemas.microsoft.com/office/powerpoint/2010/main" val="28226233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Credit where it’s due</a:t>
            </a:r>
          </a:p>
          <a:p>
            <a:r>
              <a:rPr lang="en-US" dirty="0"/>
              <a:t>Funding</a:t>
            </a:r>
          </a:p>
          <a:p>
            <a:r>
              <a:rPr lang="en-US" dirty="0" smtClean="0"/>
              <a:t>Disclosures, conflicts of interest</a:t>
            </a:r>
          </a:p>
          <a:p>
            <a:r>
              <a:rPr lang="en-US" dirty="0" smtClean="0"/>
              <a:t>Cite </a:t>
            </a:r>
            <a:r>
              <a:rPr lang="en-US" dirty="0"/>
              <a:t>sources</a:t>
            </a:r>
          </a:p>
          <a:p>
            <a:endParaRPr lang="en-US" dirty="0"/>
          </a:p>
        </p:txBody>
      </p:sp>
      <p:sp>
        <p:nvSpPr>
          <p:cNvPr id="3" name="Title 2"/>
          <p:cNvSpPr>
            <a:spLocks noGrp="1"/>
          </p:cNvSpPr>
          <p:nvPr>
            <p:ph type="title"/>
          </p:nvPr>
        </p:nvSpPr>
        <p:spPr/>
        <p:txBody>
          <a:bodyPr/>
          <a:lstStyle/>
          <a:p>
            <a:r>
              <a:rPr lang="en-US" dirty="0" smtClean="0"/>
              <a:t>Acknowledgements</a:t>
            </a:r>
            <a:endParaRPr lang="en-US" dirty="0"/>
          </a:p>
        </p:txBody>
      </p:sp>
    </p:spTree>
    <p:extLst>
      <p:ext uri="{BB962C8B-B14F-4D97-AF65-F5344CB8AC3E}">
        <p14:creationId xmlns:p14="http://schemas.microsoft.com/office/powerpoint/2010/main" val="3655901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8576"/>
            <a:ext cx="9220199"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3722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0221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5" name="Title 4"/>
          <p:cNvSpPr>
            <a:spLocks noGrp="1"/>
          </p:cNvSpPr>
          <p:nvPr>
            <p:ph type="title"/>
          </p:nvPr>
        </p:nvSpPr>
        <p:spPr/>
        <p:txBody>
          <a:bodyPr/>
          <a:lstStyle/>
          <a:p>
            <a:r>
              <a:rPr lang="en-US" dirty="0" smtClean="0"/>
              <a:t>UCSF Poster Template</a:t>
            </a:r>
            <a:endParaRPr lang="en-US" dirty="0"/>
          </a:p>
        </p:txBody>
      </p:sp>
    </p:spTree>
    <p:extLst>
      <p:ext uri="{BB962C8B-B14F-4D97-AF65-F5344CB8AC3E}">
        <p14:creationId xmlns:p14="http://schemas.microsoft.com/office/powerpoint/2010/main" val="11555635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a:t>Make your research widely available</a:t>
            </a:r>
          </a:p>
          <a:p>
            <a:r>
              <a:rPr lang="en-US" dirty="0" smtClean="0"/>
              <a:t>Effectively summarize research</a:t>
            </a:r>
          </a:p>
          <a:p>
            <a:r>
              <a:rPr lang="en-US" dirty="0" smtClean="0"/>
              <a:t>Interest others in your research</a:t>
            </a:r>
          </a:p>
          <a:p>
            <a:r>
              <a:rPr lang="en-US" dirty="0" smtClean="0"/>
              <a:t>Promote discussion</a:t>
            </a:r>
          </a:p>
          <a:p>
            <a:endParaRPr lang="en-US" dirty="0"/>
          </a:p>
        </p:txBody>
      </p:sp>
      <p:sp>
        <p:nvSpPr>
          <p:cNvPr id="3" name="Title 2"/>
          <p:cNvSpPr>
            <a:spLocks noGrp="1"/>
          </p:cNvSpPr>
          <p:nvPr>
            <p:ph type="title"/>
          </p:nvPr>
        </p:nvSpPr>
        <p:spPr/>
        <p:txBody>
          <a:bodyPr/>
          <a:lstStyle/>
          <a:p>
            <a:r>
              <a:rPr lang="en-US" dirty="0" smtClean="0"/>
              <a:t>The Purpose of a Poster</a:t>
            </a:r>
            <a:endParaRPr lang="en-US" dirty="0"/>
          </a:p>
        </p:txBody>
      </p:sp>
    </p:spTree>
    <p:extLst>
      <p:ext uri="{BB962C8B-B14F-4D97-AF65-F5344CB8AC3E}">
        <p14:creationId xmlns:p14="http://schemas.microsoft.com/office/powerpoint/2010/main" val="9013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6" descr="12612a-teal-c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23731"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05"/>
          <p:cNvSpPr>
            <a:spLocks noChangeArrowheads="1"/>
          </p:cNvSpPr>
          <p:nvPr/>
        </p:nvSpPr>
        <p:spPr bwMode="auto">
          <a:xfrm>
            <a:off x="0" y="1143000"/>
            <a:ext cx="9144000" cy="5715000"/>
          </a:xfrm>
          <a:prstGeom prst="rect">
            <a:avLst/>
          </a:prstGeom>
          <a:solidFill>
            <a:srgbClr val="81AD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27121" tIns="13561" rIns="27121" bIns="13561" anchor="ctr"/>
          <a:lstStyle/>
          <a:p>
            <a:endParaRPr lang="en-US"/>
          </a:p>
        </p:txBody>
      </p:sp>
      <p:sp>
        <p:nvSpPr>
          <p:cNvPr id="2052" name="Text Box 8"/>
          <p:cNvSpPr txBox="1">
            <a:spLocks noChangeArrowheads="1"/>
          </p:cNvSpPr>
          <p:nvPr/>
        </p:nvSpPr>
        <p:spPr bwMode="auto">
          <a:xfrm>
            <a:off x="0" y="501253"/>
            <a:ext cx="9144000" cy="55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75" tIns="74975" rIns="74975" bIns="74975"/>
          <a:lstStyle>
            <a:lvl1pPr defTabSz="641350">
              <a:defRPr sz="2600">
                <a:solidFill>
                  <a:srgbClr val="002F5D"/>
                </a:solidFill>
                <a:latin typeface="Times New Roman" charset="0"/>
              </a:defRPr>
            </a:lvl1pPr>
            <a:lvl2pPr marL="742950" indent="-285750" defTabSz="641350">
              <a:defRPr sz="2600">
                <a:solidFill>
                  <a:srgbClr val="002F5D"/>
                </a:solidFill>
                <a:latin typeface="Times New Roman" charset="0"/>
              </a:defRPr>
            </a:lvl2pPr>
            <a:lvl3pPr marL="1143000" indent="-228600" defTabSz="641350">
              <a:defRPr sz="2600">
                <a:solidFill>
                  <a:srgbClr val="002F5D"/>
                </a:solidFill>
                <a:latin typeface="Times New Roman" charset="0"/>
              </a:defRPr>
            </a:lvl3pPr>
            <a:lvl4pPr marL="1600200" indent="-228600" defTabSz="641350">
              <a:defRPr sz="2600">
                <a:solidFill>
                  <a:srgbClr val="002F5D"/>
                </a:solidFill>
                <a:latin typeface="Times New Roman" charset="0"/>
              </a:defRPr>
            </a:lvl4pPr>
            <a:lvl5pPr marL="2057400" indent="-228600" defTabSz="641350">
              <a:defRPr sz="2600">
                <a:solidFill>
                  <a:srgbClr val="002F5D"/>
                </a:solidFill>
                <a:latin typeface="Times New Roman" charset="0"/>
              </a:defRPr>
            </a:lvl5pPr>
            <a:lvl6pPr marL="2514600" indent="-228600" algn="ctr" defTabSz="641350" eaLnBrk="0" fontAlgn="base" hangingPunct="0">
              <a:spcBef>
                <a:spcPct val="0"/>
              </a:spcBef>
              <a:spcAft>
                <a:spcPct val="0"/>
              </a:spcAft>
              <a:defRPr sz="2600">
                <a:solidFill>
                  <a:srgbClr val="002F5D"/>
                </a:solidFill>
                <a:latin typeface="Times New Roman" charset="0"/>
              </a:defRPr>
            </a:lvl6pPr>
            <a:lvl7pPr marL="2971800" indent="-228600" algn="ctr" defTabSz="641350" eaLnBrk="0" fontAlgn="base" hangingPunct="0">
              <a:spcBef>
                <a:spcPct val="0"/>
              </a:spcBef>
              <a:spcAft>
                <a:spcPct val="0"/>
              </a:spcAft>
              <a:defRPr sz="2600">
                <a:solidFill>
                  <a:srgbClr val="002F5D"/>
                </a:solidFill>
                <a:latin typeface="Times New Roman" charset="0"/>
              </a:defRPr>
            </a:lvl7pPr>
            <a:lvl8pPr marL="3429000" indent="-228600" algn="ctr" defTabSz="641350" eaLnBrk="0" fontAlgn="base" hangingPunct="0">
              <a:spcBef>
                <a:spcPct val="0"/>
              </a:spcBef>
              <a:spcAft>
                <a:spcPct val="0"/>
              </a:spcAft>
              <a:defRPr sz="2600">
                <a:solidFill>
                  <a:srgbClr val="002F5D"/>
                </a:solidFill>
                <a:latin typeface="Times New Roman" charset="0"/>
              </a:defRPr>
            </a:lvl8pPr>
            <a:lvl9pPr marL="3886200" indent="-228600" algn="ctr" defTabSz="641350" eaLnBrk="0" fontAlgn="base" hangingPunct="0">
              <a:spcBef>
                <a:spcPct val="0"/>
              </a:spcBef>
              <a:spcAft>
                <a:spcPct val="0"/>
              </a:spcAft>
              <a:defRPr sz="2600">
                <a:solidFill>
                  <a:srgbClr val="002F5D"/>
                </a:solidFill>
                <a:latin typeface="Times New Roman" charset="0"/>
              </a:defRPr>
            </a:lvl9pPr>
          </a:lstStyle>
          <a:p>
            <a:pPr>
              <a:spcAft>
                <a:spcPct val="20000"/>
              </a:spcAft>
            </a:pPr>
            <a:r>
              <a:rPr lang="en-GB" sz="800">
                <a:solidFill>
                  <a:schemeClr val="tx1"/>
                </a:solidFill>
                <a:latin typeface="Helvetica" pitchFamily="34" charset="0"/>
              </a:rPr>
              <a:t>First Name Last Name, Title; First Name Last Name, Title; First Name Last Name, Title</a:t>
            </a:r>
          </a:p>
          <a:p>
            <a:pPr>
              <a:spcAft>
                <a:spcPct val="20000"/>
              </a:spcAft>
            </a:pPr>
            <a:r>
              <a:rPr lang="en-GB" sz="800">
                <a:solidFill>
                  <a:schemeClr val="tx1"/>
                </a:solidFill>
                <a:latin typeface="Helvetica" pitchFamily="34" charset="0"/>
              </a:rPr>
              <a:t>Memory and Aging Center, Department of Neurology, University of California, San Francisco</a:t>
            </a:r>
          </a:p>
        </p:txBody>
      </p:sp>
      <p:sp>
        <p:nvSpPr>
          <p:cNvPr id="2053" name="Rectangle 29"/>
          <p:cNvSpPr>
            <a:spLocks noChangeArrowheads="1"/>
          </p:cNvSpPr>
          <p:nvPr/>
        </p:nvSpPr>
        <p:spPr bwMode="auto">
          <a:xfrm>
            <a:off x="0" y="1114425"/>
            <a:ext cx="9144000" cy="51197"/>
          </a:xfrm>
          <a:prstGeom prst="rect">
            <a:avLst/>
          </a:prstGeom>
          <a:solidFill>
            <a:srgbClr val="002F5D"/>
          </a:solidFill>
          <a:ln w="9525">
            <a:solidFill>
              <a:srgbClr val="002F5D"/>
            </a:solidFill>
            <a:miter lim="800000"/>
            <a:headEnd/>
            <a:tailEnd/>
          </a:ln>
        </p:spPr>
        <p:txBody>
          <a:bodyPr wrap="none" lIns="29630" tIns="14815" rIns="29630" bIns="14815" anchor="ctr"/>
          <a:lstStyle/>
          <a:p>
            <a:pPr defTabSz="296166"/>
            <a:endParaRPr lang="en-US"/>
          </a:p>
        </p:txBody>
      </p:sp>
      <p:sp>
        <p:nvSpPr>
          <p:cNvPr id="2054" name="Rectangle 31"/>
          <p:cNvSpPr>
            <a:spLocks noChangeArrowheads="1"/>
          </p:cNvSpPr>
          <p:nvPr/>
        </p:nvSpPr>
        <p:spPr bwMode="auto">
          <a:xfrm>
            <a:off x="0" y="0"/>
            <a:ext cx="9144000" cy="685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27121" tIns="13561" rIns="27121" bIns="13561" anchor="ctr"/>
          <a:lstStyle/>
          <a:p>
            <a:endParaRPr lang="en-US"/>
          </a:p>
        </p:txBody>
      </p:sp>
      <p:sp>
        <p:nvSpPr>
          <p:cNvPr id="2055" name="Rectangle 58"/>
          <p:cNvSpPr>
            <a:spLocks noChangeArrowheads="1"/>
          </p:cNvSpPr>
          <p:nvPr/>
        </p:nvSpPr>
        <p:spPr bwMode="auto">
          <a:xfrm>
            <a:off x="238125" y="1426369"/>
            <a:ext cx="2047875" cy="5177433"/>
          </a:xfrm>
          <a:prstGeom prst="rect">
            <a:avLst/>
          </a:prstGeom>
          <a:solidFill>
            <a:schemeClr val="bg1"/>
          </a:solidFill>
          <a:ln w="3175">
            <a:solidFill>
              <a:srgbClr val="002F5D"/>
            </a:solidFill>
            <a:miter lim="800000"/>
            <a:headEnd/>
            <a:tailEnd/>
          </a:ln>
        </p:spPr>
        <p:txBody>
          <a:bodyPr lIns="74975" tIns="74975" rIns="74975" bIns="74975"/>
          <a:lstStyle/>
          <a:p>
            <a:pPr defTabSz="190224">
              <a:spcBef>
                <a:spcPct val="50000"/>
              </a:spcBef>
            </a:pPr>
            <a:r>
              <a:rPr lang="en-GB" sz="900" b="1" dirty="0">
                <a:latin typeface="Helvetica" pitchFamily="34" charset="0"/>
              </a:rPr>
              <a:t>Introduction (Helvetica)</a:t>
            </a:r>
          </a:p>
          <a:p>
            <a:pPr algn="just" defTabSz="190224">
              <a:spcBef>
                <a:spcPct val="10000"/>
              </a:spcBef>
            </a:pPr>
            <a:r>
              <a:rPr lang="en-US" sz="600" b="1" dirty="0">
                <a:solidFill>
                  <a:srgbClr val="ED181E"/>
                </a:solidFill>
                <a:latin typeface="Helvetica" pitchFamily="34" charset="0"/>
              </a:rPr>
              <a:t>Note: You must inform the printer that this 39” x 20” file is to be printed at 200% -- for a 78” x 40” final poster.</a:t>
            </a:r>
          </a:p>
          <a:p>
            <a:pPr defTabSz="190224">
              <a:spcBef>
                <a:spcPct val="50000"/>
              </a:spcBef>
            </a:pPr>
            <a:r>
              <a:rPr lang="en-AU" sz="600" dirty="0">
                <a:latin typeface="Helvetica" pitchFamily="34" charset="0"/>
              </a:rPr>
              <a:t>Before you begin, check with conference organizers for the specifications for poster size and orientation (e.g., maximum poster size; landscape, portrait, or square).</a:t>
            </a:r>
          </a:p>
          <a:p>
            <a:pPr defTabSz="190224">
              <a:spcBef>
                <a:spcPct val="50000"/>
              </a:spcBef>
            </a:pPr>
            <a:r>
              <a:rPr lang="en-AU" sz="600" dirty="0">
                <a:latin typeface="Helvetica" pitchFamily="34" charset="0"/>
              </a:rPr>
              <a:t>The page size of this poster template is 39” x 20” landscape (horizontal) format, due to PowerPoint limitations on slide size. </a:t>
            </a:r>
            <a:r>
              <a:rPr lang="en-AU" sz="600" b="1" dirty="0">
                <a:latin typeface="Helvetica" pitchFamily="34" charset="0"/>
              </a:rPr>
              <a:t>Print this poster at 200%. The final size will be 78” x 40.”</a:t>
            </a:r>
          </a:p>
          <a:p>
            <a:pPr defTabSz="190224">
              <a:spcBef>
                <a:spcPct val="50000"/>
              </a:spcBef>
            </a:pPr>
            <a:r>
              <a:rPr lang="en-GB" sz="900" b="1" dirty="0">
                <a:latin typeface="Helvetica" pitchFamily="34" charset="0"/>
              </a:rPr>
              <a:t>How to Use This Template</a:t>
            </a:r>
            <a:endParaRPr lang="en-AU" sz="600" dirty="0">
              <a:latin typeface="Helvetica" pitchFamily="34" charset="0"/>
            </a:endParaRPr>
          </a:p>
          <a:p>
            <a:pPr defTabSz="190224">
              <a:spcBef>
                <a:spcPct val="40000"/>
              </a:spcBef>
            </a:pPr>
            <a:r>
              <a:rPr lang="en-AU" sz="600" dirty="0">
                <a:latin typeface="Helvetica" pitchFamily="34" charset="0"/>
              </a:rPr>
              <a:t>Highlight the subheads, body text, or bullet items and replace by typing in your own text, or copy and paste your text from Word or PowerPoint. </a:t>
            </a:r>
          </a:p>
          <a:p>
            <a:pPr defTabSz="190224">
              <a:spcBef>
                <a:spcPct val="40000"/>
              </a:spcBef>
            </a:pPr>
            <a:r>
              <a:rPr lang="en-AU" sz="600" b="1" dirty="0">
                <a:latin typeface="Helvetica" pitchFamily="34" charset="0"/>
              </a:rPr>
              <a:t>Helvetica is suggested for the body text.</a:t>
            </a:r>
            <a:endParaRPr lang="en-AU" sz="600" dirty="0">
              <a:latin typeface="Helvetica" pitchFamily="34" charset="0"/>
            </a:endParaRPr>
          </a:p>
          <a:p>
            <a:pPr defTabSz="190224">
              <a:spcBef>
                <a:spcPct val="40000"/>
              </a:spcBef>
            </a:pPr>
            <a:r>
              <a:rPr lang="en-AU" sz="600" dirty="0">
                <a:latin typeface="Helvetica" pitchFamily="34" charset="0"/>
              </a:rPr>
              <a:t>It’s a good idea to keep the body text / font size around this size. </a:t>
            </a:r>
            <a:r>
              <a:rPr lang="en-AU" sz="600" b="1" dirty="0">
                <a:latin typeface="Helvetica" pitchFamily="34" charset="0"/>
              </a:rPr>
              <a:t>Since this PowerPoint slide is half the size of the final poster, this 20 point text will print as 40 points.</a:t>
            </a:r>
          </a:p>
          <a:p>
            <a:pPr defTabSz="190224">
              <a:spcBef>
                <a:spcPct val="40000"/>
              </a:spcBef>
            </a:pPr>
            <a:r>
              <a:rPr lang="en-AU" sz="600" dirty="0">
                <a:latin typeface="Helvetica" pitchFamily="34" charset="0"/>
              </a:rPr>
              <a:t>Keep body text left-aligned -- </a:t>
            </a:r>
            <a:r>
              <a:rPr lang="en-AU" sz="600" b="1" dirty="0">
                <a:latin typeface="Helvetica" pitchFamily="34" charset="0"/>
              </a:rPr>
              <a:t>do not justify</a:t>
            </a:r>
            <a:r>
              <a:rPr lang="en-AU" sz="600" dirty="0">
                <a:latin typeface="Helvetica" pitchFamily="34" charset="0"/>
              </a:rPr>
              <a:t> text. Justification can add awkward spaces to your text.</a:t>
            </a:r>
          </a:p>
          <a:p>
            <a:pPr defTabSz="190224">
              <a:spcBef>
                <a:spcPct val="40000"/>
              </a:spcBef>
            </a:pPr>
            <a:r>
              <a:rPr lang="en-AU" sz="600" b="1" dirty="0">
                <a:latin typeface="Helvetica" pitchFamily="34" charset="0"/>
              </a:rPr>
              <a:t>Bulleted items</a:t>
            </a:r>
            <a:r>
              <a:rPr lang="en-AU" sz="600" dirty="0">
                <a:latin typeface="Helvetica" pitchFamily="34" charset="0"/>
              </a:rPr>
              <a:t> are easy to read. You can copy the bulleted items at the right into various places in your poster and replace the text.</a:t>
            </a:r>
          </a:p>
          <a:p>
            <a:pPr defTabSz="190224">
              <a:spcBef>
                <a:spcPct val="40000"/>
              </a:spcBef>
            </a:pPr>
            <a:r>
              <a:rPr lang="en-AU" sz="600" b="1" dirty="0">
                <a:latin typeface="Helvetica" pitchFamily="34" charset="0"/>
              </a:rPr>
              <a:t>Eliminate unwanted formatting</a:t>
            </a:r>
            <a:r>
              <a:rPr lang="en-AU" sz="600" dirty="0">
                <a:latin typeface="Helvetica" pitchFamily="34" charset="0"/>
              </a:rPr>
              <a:t> from pasted text: pull down the paste options menu (it appears next to the text after pasting) and select “Keep Source Formatting.”</a:t>
            </a:r>
          </a:p>
          <a:p>
            <a:pPr defTabSz="190224">
              <a:spcBef>
                <a:spcPct val="40000"/>
              </a:spcBef>
            </a:pPr>
            <a:endParaRPr lang="en-AU" sz="600" dirty="0">
              <a:latin typeface="Helvetica" pitchFamily="34" charset="0"/>
            </a:endParaRPr>
          </a:p>
          <a:p>
            <a:pPr defTabSz="190224">
              <a:spcBef>
                <a:spcPct val="40000"/>
              </a:spcBef>
            </a:pPr>
            <a:endParaRPr lang="en-AU" sz="600" dirty="0">
              <a:latin typeface="Helvetica" pitchFamily="34" charset="0"/>
            </a:endParaRPr>
          </a:p>
          <a:p>
            <a:pPr defTabSz="190224">
              <a:spcBef>
                <a:spcPct val="40000"/>
              </a:spcBef>
            </a:pPr>
            <a:endParaRPr lang="en-AU" sz="600" dirty="0">
              <a:latin typeface="Helvetica" pitchFamily="34" charset="0"/>
            </a:endParaRPr>
          </a:p>
          <a:p>
            <a:pPr defTabSz="190224">
              <a:spcBef>
                <a:spcPct val="40000"/>
              </a:spcBef>
            </a:pPr>
            <a:endParaRPr lang="en-AU" sz="600" dirty="0">
              <a:latin typeface="Helvetica" pitchFamily="34" charset="0"/>
            </a:endParaRPr>
          </a:p>
          <a:p>
            <a:pPr defTabSz="190224">
              <a:spcBef>
                <a:spcPct val="40000"/>
              </a:spcBef>
            </a:pPr>
            <a:endParaRPr lang="en-AU" sz="600" dirty="0">
              <a:latin typeface="Helvetica" pitchFamily="34" charset="0"/>
            </a:endParaRPr>
          </a:p>
          <a:p>
            <a:pPr defTabSz="190224">
              <a:spcBef>
                <a:spcPct val="40000"/>
              </a:spcBef>
            </a:pPr>
            <a:endParaRPr lang="en-AU" sz="600" dirty="0">
              <a:latin typeface="Helvetica" pitchFamily="34" charset="0"/>
            </a:endParaRPr>
          </a:p>
          <a:p>
            <a:pPr defTabSz="190224">
              <a:spcBef>
                <a:spcPct val="40000"/>
              </a:spcBef>
            </a:pPr>
            <a:endParaRPr lang="en-AU" sz="600" dirty="0">
              <a:latin typeface="Helvetica" pitchFamily="34" charset="0"/>
            </a:endParaRPr>
          </a:p>
          <a:p>
            <a:pPr defTabSz="190224">
              <a:spcBef>
                <a:spcPct val="40000"/>
              </a:spcBef>
            </a:pPr>
            <a:endParaRPr lang="en-AU" sz="600" dirty="0">
              <a:latin typeface="Helvetica" pitchFamily="34" charset="0"/>
            </a:endParaRPr>
          </a:p>
          <a:p>
            <a:pPr defTabSz="190224">
              <a:spcBef>
                <a:spcPct val="40000"/>
              </a:spcBef>
            </a:pPr>
            <a:r>
              <a:rPr lang="en-AU" sz="600" dirty="0">
                <a:latin typeface="Helvetica" pitchFamily="34" charset="0"/>
              </a:rPr>
              <a:t>Revised March 2008.</a:t>
            </a:r>
          </a:p>
        </p:txBody>
      </p:sp>
      <p:sp>
        <p:nvSpPr>
          <p:cNvPr id="2056" name="Rectangle 61"/>
          <p:cNvSpPr>
            <a:spLocks noChangeArrowheads="1"/>
          </p:cNvSpPr>
          <p:nvPr/>
        </p:nvSpPr>
        <p:spPr bwMode="auto">
          <a:xfrm>
            <a:off x="6863292" y="1426369"/>
            <a:ext cx="2047875" cy="5177433"/>
          </a:xfrm>
          <a:prstGeom prst="rect">
            <a:avLst/>
          </a:prstGeom>
          <a:solidFill>
            <a:schemeClr val="bg1"/>
          </a:solidFill>
          <a:ln w="3175">
            <a:solidFill>
              <a:srgbClr val="002F5D"/>
            </a:solidFill>
            <a:miter lim="800000"/>
            <a:headEnd/>
            <a:tailEnd/>
          </a:ln>
        </p:spPr>
        <p:txBody>
          <a:bodyPr lIns="74975" tIns="74975" rIns="74975" bIns="74975"/>
          <a:lstStyle/>
          <a:p>
            <a:pPr defTabSz="190224">
              <a:spcBef>
                <a:spcPct val="50000"/>
              </a:spcBef>
            </a:pPr>
            <a:r>
              <a:rPr lang="en-GB" sz="900" b="1">
                <a:latin typeface="Helvetica" pitchFamily="34" charset="0"/>
              </a:rPr>
              <a:t>More PowerPoint Shortcuts</a:t>
            </a:r>
          </a:p>
          <a:p>
            <a:pPr defTabSz="190224">
              <a:spcBef>
                <a:spcPct val="50000"/>
              </a:spcBef>
            </a:pPr>
            <a:r>
              <a:rPr lang="en-AU" sz="600" b="1">
                <a:latin typeface="Helvetica" pitchFamily="34" charset="0"/>
              </a:rPr>
              <a:t>Alt+F9</a:t>
            </a:r>
            <a:r>
              <a:rPr lang="en-AU" sz="600">
                <a:latin typeface="Helvetica" pitchFamily="34" charset="0"/>
              </a:rPr>
              <a:t> toggles guidelines on and off</a:t>
            </a:r>
            <a:br>
              <a:rPr lang="en-AU" sz="600">
                <a:latin typeface="Helvetica" pitchFamily="34" charset="0"/>
              </a:rPr>
            </a:br>
            <a:r>
              <a:rPr lang="en-AU" sz="600" b="1">
                <a:latin typeface="Helvetica" pitchFamily="34" charset="0"/>
              </a:rPr>
              <a:t>Esc</a:t>
            </a:r>
            <a:r>
              <a:rPr lang="en-AU" sz="600">
                <a:latin typeface="Helvetica" pitchFamily="34" charset="0"/>
              </a:rPr>
              <a:t> de-selects all objects</a:t>
            </a:r>
            <a:br>
              <a:rPr lang="en-AU" sz="600">
                <a:latin typeface="Helvetica" pitchFamily="34" charset="0"/>
              </a:rPr>
            </a:br>
            <a:r>
              <a:rPr lang="en-AU" sz="600" b="1">
                <a:latin typeface="Helvetica" pitchFamily="34" charset="0"/>
              </a:rPr>
              <a:t>Alt</a:t>
            </a:r>
            <a:r>
              <a:rPr lang="en-AU" sz="600">
                <a:latin typeface="Helvetica" pitchFamily="34" charset="0"/>
              </a:rPr>
              <a:t> (while dragging object with mouse) lets you move the object any increment.</a:t>
            </a:r>
            <a:br>
              <a:rPr lang="en-AU" sz="600">
                <a:latin typeface="Helvetica" pitchFamily="34" charset="0"/>
              </a:rPr>
            </a:br>
            <a:r>
              <a:rPr lang="en-AU" sz="600" b="1">
                <a:latin typeface="Helvetica" pitchFamily="34" charset="0"/>
              </a:rPr>
              <a:t>Control</a:t>
            </a:r>
            <a:r>
              <a:rPr lang="en-AU" sz="600">
                <a:latin typeface="Helvetica" pitchFamily="34" charset="0"/>
              </a:rPr>
              <a:t> lets you move any increment while moving with arrow keys.</a:t>
            </a:r>
            <a:br>
              <a:rPr lang="en-AU" sz="600">
                <a:latin typeface="Helvetica" pitchFamily="34" charset="0"/>
              </a:rPr>
            </a:br>
            <a:r>
              <a:rPr lang="en-AU" sz="600" b="1">
                <a:latin typeface="Helvetica" pitchFamily="34" charset="0"/>
              </a:rPr>
              <a:t>Shift+Enter</a:t>
            </a:r>
            <a:r>
              <a:rPr lang="en-AU" sz="600">
                <a:latin typeface="Helvetica" pitchFamily="34" charset="0"/>
              </a:rPr>
              <a:t> ends the line without adding vertical space for a new paragraph.</a:t>
            </a:r>
            <a:endParaRPr lang="en-GB" sz="900" b="1">
              <a:latin typeface="Helvetica" pitchFamily="34" charset="0"/>
            </a:endParaRPr>
          </a:p>
          <a:p>
            <a:pPr defTabSz="190224">
              <a:spcBef>
                <a:spcPct val="50000"/>
              </a:spcBef>
            </a:pPr>
            <a:r>
              <a:rPr lang="en-GB" sz="900" b="1">
                <a:latin typeface="Helvetica" pitchFamily="34" charset="0"/>
              </a:rPr>
              <a:t>Your Conclusion Goes Here</a:t>
            </a:r>
          </a:p>
          <a:p>
            <a:pPr defTabSz="190224">
              <a:spcBef>
                <a:spcPct val="50000"/>
              </a:spcBef>
            </a:pPr>
            <a:r>
              <a:rPr lang="en-AU" sz="600">
                <a:latin typeface="Helvetica" pitchFamily="34" charset="0"/>
              </a:rPr>
              <a:t>This template was adapted from one produced by</a:t>
            </a:r>
          </a:p>
          <a:p>
            <a:pPr defTabSz="190224">
              <a:spcBef>
                <a:spcPct val="50000"/>
              </a:spcBef>
            </a:pPr>
            <a:r>
              <a:rPr lang="en-AU" sz="600">
                <a:latin typeface="Helvetica" pitchFamily="34" charset="0"/>
              </a:rPr>
              <a:t>ANR Communication Services</a:t>
            </a:r>
            <a:br>
              <a:rPr lang="en-AU" sz="600">
                <a:latin typeface="Helvetica" pitchFamily="34" charset="0"/>
              </a:rPr>
            </a:br>
            <a:r>
              <a:rPr lang="en-AU" sz="600">
                <a:latin typeface="Helvetica" pitchFamily="34" charset="0"/>
              </a:rPr>
              <a:t>University of California, Davis</a:t>
            </a:r>
          </a:p>
          <a:p>
            <a:pPr defTabSz="190224">
              <a:spcBef>
                <a:spcPct val="50000"/>
              </a:spcBef>
            </a:pPr>
            <a:r>
              <a:rPr lang="en-AU" sz="600">
                <a:latin typeface="Helvetica" pitchFamily="34" charset="0"/>
              </a:rPr>
              <a:t>http://anrcs.ucdavis.edu</a:t>
            </a:r>
            <a:br>
              <a:rPr lang="en-AU" sz="600">
                <a:latin typeface="Helvetica" pitchFamily="34" charset="0"/>
              </a:rPr>
            </a:br>
            <a:r>
              <a:rPr lang="en-AU" sz="600">
                <a:latin typeface="Helvetica" pitchFamily="34" charset="0"/>
              </a:rPr>
              <a:t>http://groups.ucanr.org/posters/Templates_for_Posters/</a:t>
            </a:r>
          </a:p>
          <a:p>
            <a:pPr defTabSz="190224">
              <a:spcBef>
                <a:spcPct val="50000"/>
              </a:spcBef>
            </a:pPr>
            <a:r>
              <a:rPr lang="en-AU" sz="600">
                <a:latin typeface="Helvetica" pitchFamily="34" charset="0"/>
              </a:rPr>
              <a:t>and from a template produced at Swarthmore College and widely reproduced online. See </a:t>
            </a:r>
            <a:r>
              <a:rPr lang="en-US" sz="600">
                <a:solidFill>
                  <a:srgbClr val="333333"/>
                </a:solidFill>
                <a:latin typeface="Helvetica" pitchFamily="34" charset="0"/>
              </a:rPr>
              <a:t>C. Purrington</a:t>
            </a:r>
            <a:r>
              <a:rPr lang="en-AU" sz="600">
                <a:latin typeface="Helvetica" pitchFamily="34" charset="0"/>
              </a:rPr>
              <a:t>’s “Advice on designing scientific posters,” www.swarthmore.edu/NatSci/cpurrin1/posteradvice.htm </a:t>
            </a:r>
            <a:br>
              <a:rPr lang="en-AU" sz="600">
                <a:latin typeface="Helvetica" pitchFamily="34" charset="0"/>
              </a:rPr>
            </a:br>
            <a:r>
              <a:rPr lang="en-AU" sz="600">
                <a:latin typeface="Helvetica" pitchFamily="34" charset="0"/>
              </a:rPr>
              <a:t>(accessed 4/2007).</a:t>
            </a:r>
          </a:p>
          <a:p>
            <a:pPr defTabSz="190224">
              <a:spcBef>
                <a:spcPct val="50000"/>
              </a:spcBef>
            </a:pPr>
            <a:endParaRPr lang="en-AU" sz="600" b="1">
              <a:latin typeface="Helvetica" pitchFamily="34" charset="0"/>
            </a:endParaRPr>
          </a:p>
          <a:p>
            <a:pPr algn="just" defTabSz="190224">
              <a:spcBef>
                <a:spcPct val="10000"/>
              </a:spcBef>
            </a:pPr>
            <a:r>
              <a:rPr lang="en-US" sz="600" b="1">
                <a:solidFill>
                  <a:srgbClr val="ED181E"/>
                </a:solidFill>
                <a:latin typeface="Helvetica" pitchFamily="34" charset="0"/>
              </a:rPr>
              <a:t>Remember: You must inform the printer that this 39” x 20” file is to be printed at 200% -- for a 78” x 40” final poster.</a:t>
            </a:r>
          </a:p>
          <a:p>
            <a:pPr defTabSz="190224">
              <a:spcBef>
                <a:spcPct val="40000"/>
              </a:spcBef>
            </a:pPr>
            <a:endParaRPr lang="en-AU" sz="600">
              <a:latin typeface="Helvetica" pitchFamily="34" charset="0"/>
            </a:endParaRPr>
          </a:p>
          <a:p>
            <a:pPr defTabSz="190224">
              <a:spcBef>
                <a:spcPct val="40000"/>
              </a:spcBef>
            </a:pPr>
            <a:r>
              <a:rPr lang="en-AU" sz="600">
                <a:latin typeface="Helvetica" pitchFamily="34" charset="0"/>
              </a:rPr>
              <a:t>Maintain space around the logos – in this last column, do not place text inside the guides below. (The guides will not print – press Alt-F9 to view guide.) </a:t>
            </a:r>
          </a:p>
          <a:p>
            <a:pPr defTabSz="190224">
              <a:spcBef>
                <a:spcPct val="40000"/>
              </a:spcBef>
            </a:pPr>
            <a:endParaRPr lang="en-AU">
              <a:solidFill>
                <a:schemeClr val="tx1"/>
              </a:solidFill>
            </a:endParaRPr>
          </a:p>
          <a:p>
            <a:pPr defTabSz="190224">
              <a:spcBef>
                <a:spcPct val="40000"/>
              </a:spcBef>
            </a:pPr>
            <a:r>
              <a:rPr lang="en-US" sz="600">
                <a:latin typeface="Helvetica" pitchFamily="34" charset="0"/>
              </a:rPr>
              <a:t>Data and specimens used in this poster are from the National Institute of Aging UCSF ADRC AG023501.</a:t>
            </a:r>
          </a:p>
          <a:p>
            <a:pPr defTabSz="190224">
              <a:spcBef>
                <a:spcPct val="40000"/>
              </a:spcBef>
            </a:pPr>
            <a:endParaRPr lang="en-US" sz="600">
              <a:latin typeface="Helvetica" pitchFamily="34" charset="0"/>
            </a:endParaRPr>
          </a:p>
          <a:p>
            <a:pPr algn="just" defTabSz="190224">
              <a:spcBef>
                <a:spcPct val="10000"/>
              </a:spcBef>
            </a:pPr>
            <a:endParaRPr lang="en-US" sz="600">
              <a:latin typeface="Helvetica" pitchFamily="34" charset="0"/>
            </a:endParaRPr>
          </a:p>
          <a:p>
            <a:pPr defTabSz="190224">
              <a:spcBef>
                <a:spcPct val="50000"/>
              </a:spcBef>
            </a:pPr>
            <a:endParaRPr lang="en-US" sz="600">
              <a:latin typeface="Helvetica" pitchFamily="34" charset="0"/>
            </a:endParaRPr>
          </a:p>
          <a:p>
            <a:pPr defTabSz="190224">
              <a:spcBef>
                <a:spcPct val="50000"/>
              </a:spcBef>
            </a:pPr>
            <a:endParaRPr lang="en-US" sz="500">
              <a:latin typeface="Helvetica" pitchFamily="34" charset="0"/>
            </a:endParaRPr>
          </a:p>
        </p:txBody>
      </p:sp>
      <p:sp>
        <p:nvSpPr>
          <p:cNvPr id="2057" name="Rectangle 59"/>
          <p:cNvSpPr>
            <a:spLocks noChangeArrowheads="1"/>
          </p:cNvSpPr>
          <p:nvPr/>
        </p:nvSpPr>
        <p:spPr bwMode="auto">
          <a:xfrm>
            <a:off x="2444750" y="1426369"/>
            <a:ext cx="2047875" cy="5177433"/>
          </a:xfrm>
          <a:prstGeom prst="rect">
            <a:avLst/>
          </a:prstGeom>
          <a:solidFill>
            <a:schemeClr val="bg1"/>
          </a:solidFill>
          <a:ln w="3175">
            <a:solidFill>
              <a:srgbClr val="002F5D"/>
            </a:solidFill>
            <a:miter lim="800000"/>
            <a:headEnd/>
            <a:tailEnd/>
          </a:ln>
        </p:spPr>
        <p:txBody>
          <a:bodyPr lIns="74975" tIns="74975" rIns="74975" bIns="74975"/>
          <a:lstStyle/>
          <a:p>
            <a:pPr marL="79103" indent="-79103" defTabSz="190224">
              <a:spcBef>
                <a:spcPct val="50000"/>
              </a:spcBef>
            </a:pPr>
            <a:r>
              <a:rPr lang="en-GB" sz="900" b="1">
                <a:latin typeface="Helvetica" pitchFamily="34" charset="0"/>
              </a:rPr>
              <a:t>Design Tips</a:t>
            </a:r>
          </a:p>
          <a:p>
            <a:pPr marL="79103" indent="-79103" defTabSz="190224">
              <a:spcBef>
                <a:spcPct val="50000"/>
              </a:spcBef>
              <a:buSzPct val="60000"/>
            </a:pPr>
            <a:r>
              <a:rPr lang="en-AU" sz="600">
                <a:latin typeface="Helvetica" pitchFamily="34" charset="0"/>
              </a:rPr>
              <a:t>To create a successful poster:</a:t>
            </a:r>
          </a:p>
          <a:p>
            <a:pPr marL="79103" indent="-79103" defTabSz="190224">
              <a:spcBef>
                <a:spcPct val="50000"/>
              </a:spcBef>
              <a:buFont typeface="Wingdings" pitchFamily="2" charset="2"/>
              <a:buChar char="§"/>
            </a:pPr>
            <a:r>
              <a:rPr lang="en-AU" sz="600">
                <a:latin typeface="Helvetica" pitchFamily="34" charset="0"/>
              </a:rPr>
              <a:t>Simplify everything. Keep text short.</a:t>
            </a:r>
          </a:p>
          <a:p>
            <a:pPr marL="79103" indent="-79103" defTabSz="190224">
              <a:spcBef>
                <a:spcPct val="50000"/>
              </a:spcBef>
              <a:buFont typeface="Wingdings" pitchFamily="2" charset="2"/>
              <a:buChar char="§"/>
            </a:pPr>
            <a:r>
              <a:rPr lang="en-AU" sz="600">
                <a:latin typeface="Helvetica" pitchFamily="34" charset="0"/>
              </a:rPr>
              <a:t>Never set whole sentences in capitals or underline; instead, use </a:t>
            </a:r>
            <a:r>
              <a:rPr lang="en-AU" sz="600" b="1">
                <a:latin typeface="Helvetica" pitchFamily="34" charset="0"/>
              </a:rPr>
              <a:t>bold</a:t>
            </a:r>
            <a:r>
              <a:rPr lang="en-AU" sz="600">
                <a:latin typeface="Helvetica" pitchFamily="34" charset="0"/>
              </a:rPr>
              <a:t> type sparingly.</a:t>
            </a:r>
          </a:p>
          <a:p>
            <a:pPr marL="79103" indent="-79103" defTabSz="190224">
              <a:spcBef>
                <a:spcPct val="50000"/>
              </a:spcBef>
              <a:buFont typeface="Wingdings" pitchFamily="2" charset="2"/>
              <a:buChar char="§"/>
            </a:pPr>
            <a:r>
              <a:rPr lang="en-AU" sz="600">
                <a:latin typeface="Helvetica" pitchFamily="34" charset="0"/>
              </a:rPr>
              <a:t>When laying out your poster, leave plenty of breathing space around your text and images. Don’t overcrowd your poster.</a:t>
            </a:r>
          </a:p>
          <a:p>
            <a:pPr marL="79103" indent="-79103" defTabSz="190224">
              <a:spcBef>
                <a:spcPct val="50000"/>
              </a:spcBef>
              <a:buFont typeface="Wingdings" pitchFamily="2" charset="2"/>
              <a:buChar char="§"/>
            </a:pPr>
            <a:r>
              <a:rPr lang="en-AU" sz="600">
                <a:latin typeface="Helvetica" pitchFamily="34" charset="0"/>
              </a:rPr>
              <a:t>Try using photographs or colored graphs.</a:t>
            </a:r>
          </a:p>
          <a:p>
            <a:pPr marL="79103" indent="-79103" defTabSz="190224">
              <a:spcBef>
                <a:spcPct val="50000"/>
              </a:spcBef>
            </a:pPr>
            <a:endParaRPr lang="en-AU" sz="600">
              <a:latin typeface="Helvetica" pitchFamily="34" charset="0"/>
            </a:endParaRPr>
          </a:p>
          <a:p>
            <a:pPr marL="79103" indent="-79103" defTabSz="190224">
              <a:spcBef>
                <a:spcPct val="50000"/>
              </a:spcBef>
            </a:pPr>
            <a:r>
              <a:rPr lang="en-GB" sz="900" b="1">
                <a:latin typeface="Helvetica" pitchFamily="34" charset="0"/>
              </a:rPr>
              <a:t>Sample Layouts for Images &amp; Captions</a:t>
            </a:r>
            <a:endParaRPr lang="en-AU" sz="900" b="1">
              <a:latin typeface="Helvetica" pitchFamily="34" charset="0"/>
            </a:endParaRPr>
          </a:p>
        </p:txBody>
      </p:sp>
      <p:sp>
        <p:nvSpPr>
          <p:cNvPr id="2058" name="Rectangle 60"/>
          <p:cNvSpPr>
            <a:spLocks noChangeArrowheads="1"/>
          </p:cNvSpPr>
          <p:nvPr/>
        </p:nvSpPr>
        <p:spPr bwMode="auto">
          <a:xfrm>
            <a:off x="4651375" y="1426369"/>
            <a:ext cx="2047875" cy="5177433"/>
          </a:xfrm>
          <a:prstGeom prst="rect">
            <a:avLst/>
          </a:prstGeom>
          <a:solidFill>
            <a:schemeClr val="bg1"/>
          </a:solidFill>
          <a:ln w="3175">
            <a:solidFill>
              <a:srgbClr val="002F5D"/>
            </a:solidFill>
            <a:miter lim="800000"/>
            <a:headEnd/>
            <a:tailEnd/>
          </a:ln>
        </p:spPr>
        <p:txBody>
          <a:bodyPr lIns="74975" tIns="74975" rIns="74975" bIns="74975"/>
          <a:lstStyle/>
          <a:p>
            <a:pPr marL="67803" indent="-67803" defTabSz="190224">
              <a:spcBef>
                <a:spcPct val="50000"/>
              </a:spcBef>
            </a:pPr>
            <a:r>
              <a:rPr lang="en-GB" sz="900" b="1">
                <a:latin typeface="Helvetica" pitchFamily="34" charset="0"/>
              </a:rPr>
              <a:t>How to Add Images &amp; Diagrams</a:t>
            </a:r>
          </a:p>
          <a:p>
            <a:pPr marL="67803" indent="-67803" defTabSz="190224">
              <a:spcBef>
                <a:spcPct val="50000"/>
              </a:spcBef>
              <a:buFont typeface="Wingdings" pitchFamily="2" charset="2"/>
              <a:buChar char="§"/>
            </a:pPr>
            <a:r>
              <a:rPr lang="en-AU" sz="600">
                <a:latin typeface="Helvetica" pitchFamily="34" charset="0"/>
              </a:rPr>
              <a:t>Go through the menus as follows: Insert / Picture / From File… </a:t>
            </a:r>
          </a:p>
          <a:p>
            <a:pPr marL="67803" indent="-67803" defTabSz="190224">
              <a:spcBef>
                <a:spcPct val="50000"/>
              </a:spcBef>
              <a:buFont typeface="Wingdings" pitchFamily="2" charset="2"/>
              <a:buChar char="§"/>
            </a:pPr>
            <a:r>
              <a:rPr lang="en-AU" sz="600">
                <a:latin typeface="Helvetica" pitchFamily="34" charset="0"/>
              </a:rPr>
              <a:t>Find the file on your computer, select it, and press OK.</a:t>
            </a:r>
          </a:p>
          <a:p>
            <a:pPr marL="67803" indent="-67803" defTabSz="190224">
              <a:spcBef>
                <a:spcPct val="50000"/>
              </a:spcBef>
              <a:buFont typeface="Wingdings" pitchFamily="2" charset="2"/>
              <a:buChar char="§"/>
            </a:pPr>
            <a:r>
              <a:rPr lang="en-AU" sz="600">
                <a:latin typeface="Helvetica" pitchFamily="34" charset="0"/>
              </a:rPr>
              <a:t>Be aware of </a:t>
            </a:r>
            <a:r>
              <a:rPr lang="en-AU" sz="600" b="1">
                <a:latin typeface="Helvetica" pitchFamily="34" charset="0"/>
              </a:rPr>
              <a:t>image size</a:t>
            </a:r>
            <a:r>
              <a:rPr lang="en-AU" sz="600">
                <a:latin typeface="Helvetica" pitchFamily="34" charset="0"/>
              </a:rPr>
              <a:t>. </a:t>
            </a:r>
            <a:r>
              <a:rPr lang="en-AU" sz="600" b="1">
                <a:latin typeface="Helvetica" pitchFamily="34" charset="0"/>
              </a:rPr>
              <a:t>Resolution</a:t>
            </a:r>
            <a:r>
              <a:rPr lang="en-AU" sz="600">
                <a:latin typeface="Helvetica" pitchFamily="34" charset="0"/>
              </a:rPr>
              <a:t> needs to be twice what you would normally use, since the file will be enlarged 200%.</a:t>
            </a:r>
          </a:p>
          <a:p>
            <a:pPr marL="67803" indent="-67803" defTabSz="190224">
              <a:spcBef>
                <a:spcPct val="50000"/>
              </a:spcBef>
              <a:buFont typeface="Wingdings" pitchFamily="2" charset="2"/>
              <a:buChar char="§"/>
            </a:pPr>
            <a:r>
              <a:rPr lang="en-AU" sz="600">
                <a:latin typeface="Helvetica" pitchFamily="34" charset="0"/>
              </a:rPr>
              <a:t>For </a:t>
            </a:r>
            <a:r>
              <a:rPr lang="en-AU" sz="600" b="1">
                <a:latin typeface="Helvetica" pitchFamily="34" charset="0"/>
              </a:rPr>
              <a:t>photos</a:t>
            </a:r>
            <a:r>
              <a:rPr lang="en-AU" sz="600">
                <a:latin typeface="Helvetica" pitchFamily="34" charset="0"/>
              </a:rPr>
              <a:t>, 300 dpi is a guideline. Save as TIFF or JPEG (preferably TIFF). Images containing only lines/objects (vector drawings) should be 450 dpi and saved as GIF or TIFF.</a:t>
            </a:r>
          </a:p>
          <a:p>
            <a:pPr marL="67803" indent="-67803" defTabSz="190224">
              <a:spcBef>
                <a:spcPct val="50000"/>
              </a:spcBef>
              <a:buFont typeface="Wingdings" pitchFamily="2" charset="2"/>
              <a:buChar char="§"/>
            </a:pPr>
            <a:r>
              <a:rPr lang="en-AU" sz="600">
                <a:latin typeface="Helvetica" pitchFamily="34" charset="0"/>
              </a:rPr>
              <a:t>Do </a:t>
            </a:r>
            <a:r>
              <a:rPr lang="en-AU" sz="600" b="1">
                <a:latin typeface="Helvetica" pitchFamily="34" charset="0"/>
              </a:rPr>
              <a:t>not </a:t>
            </a:r>
            <a:r>
              <a:rPr lang="en-AU" sz="600">
                <a:latin typeface="Helvetica" pitchFamily="34" charset="0"/>
              </a:rPr>
              <a:t>use web images (resolution is too low to print well).</a:t>
            </a:r>
          </a:p>
          <a:p>
            <a:pPr marL="67803" indent="-67803" defTabSz="190224">
              <a:spcBef>
                <a:spcPct val="50000"/>
              </a:spcBef>
              <a:buFont typeface="Wingdings" pitchFamily="2" charset="2"/>
              <a:buChar char="§"/>
            </a:pPr>
            <a:r>
              <a:rPr lang="en-AU" sz="600" b="1">
                <a:latin typeface="Helvetica" pitchFamily="34" charset="0"/>
              </a:rPr>
              <a:t>Graphs</a:t>
            </a:r>
            <a:r>
              <a:rPr lang="en-AU" sz="600">
                <a:latin typeface="Helvetica" pitchFamily="34" charset="0"/>
              </a:rPr>
              <a:t>: You can produce graphs in Excel or directly in PowerPoint. Graphs done in a scientific graphing programs (eg. Sigma Plot, Prism, SPSS, Statistica) should be saved as JPEG or TIFF if possible. Use Insert… Object… Create from File… Browse.</a:t>
            </a:r>
          </a:p>
          <a:p>
            <a:pPr marL="67803" indent="-67803" defTabSz="190224">
              <a:spcBef>
                <a:spcPct val="50000"/>
              </a:spcBef>
            </a:pPr>
            <a:r>
              <a:rPr lang="en-GB" sz="900" b="1">
                <a:latin typeface="Helvetica" pitchFamily="34" charset="0"/>
              </a:rPr>
              <a:t>PowerPoint Tips</a:t>
            </a:r>
          </a:p>
          <a:p>
            <a:pPr marL="67803" indent="-67803" defTabSz="190224">
              <a:spcBef>
                <a:spcPct val="50000"/>
              </a:spcBef>
              <a:buFont typeface="Wingdings" pitchFamily="2" charset="2"/>
              <a:buChar char="§"/>
            </a:pPr>
            <a:r>
              <a:rPr lang="en-AU" sz="600">
                <a:latin typeface="Helvetica" pitchFamily="34" charset="0"/>
              </a:rPr>
              <a:t>Use </a:t>
            </a:r>
            <a:r>
              <a:rPr lang="en-AU" sz="600" b="1">
                <a:latin typeface="Helvetica" pitchFamily="34" charset="0"/>
              </a:rPr>
              <a:t>View / Zoom… </a:t>
            </a:r>
            <a:r>
              <a:rPr lang="en-AU" sz="600">
                <a:latin typeface="Helvetica" pitchFamily="34" charset="0"/>
              </a:rPr>
              <a:t> To zoom in a particular area, click on it, then Zoom.</a:t>
            </a:r>
          </a:p>
          <a:p>
            <a:pPr marL="67803" indent="-67803" defTabSz="190224">
              <a:spcBef>
                <a:spcPct val="50000"/>
              </a:spcBef>
              <a:buFont typeface="Wingdings" pitchFamily="2" charset="2"/>
              <a:buChar char="§"/>
            </a:pPr>
            <a:r>
              <a:rPr lang="en-AU" sz="600" b="1">
                <a:latin typeface="Helvetica" pitchFamily="34" charset="0"/>
              </a:rPr>
              <a:t>Control formatting</a:t>
            </a:r>
            <a:r>
              <a:rPr lang="en-AU" sz="600">
                <a:latin typeface="Helvetica" pitchFamily="34" charset="0"/>
              </a:rPr>
              <a:t> using the Paste Options menu which appears next to pasted text.</a:t>
            </a:r>
          </a:p>
          <a:p>
            <a:pPr marL="67803" indent="-67803" defTabSz="190224">
              <a:spcBef>
                <a:spcPct val="50000"/>
              </a:spcBef>
              <a:buFont typeface="Wingdings" pitchFamily="2" charset="2"/>
              <a:buChar char="§"/>
            </a:pPr>
            <a:r>
              <a:rPr lang="en-AU" sz="600">
                <a:latin typeface="Helvetica" pitchFamily="34" charset="0"/>
              </a:rPr>
              <a:t>Use Shift key to </a:t>
            </a:r>
            <a:r>
              <a:rPr lang="en-AU" sz="600" b="1">
                <a:latin typeface="Helvetica" pitchFamily="34" charset="0"/>
              </a:rPr>
              <a:t>select multiple elements</a:t>
            </a:r>
            <a:r>
              <a:rPr lang="en-AU" sz="600">
                <a:latin typeface="Helvetica" pitchFamily="34" charset="0"/>
              </a:rPr>
              <a:t> to move (e.g., image and caption). To </a:t>
            </a:r>
            <a:r>
              <a:rPr lang="en-AU" sz="600" b="1">
                <a:latin typeface="Helvetica" pitchFamily="34" charset="0"/>
              </a:rPr>
              <a:t>group</a:t>
            </a:r>
            <a:r>
              <a:rPr lang="en-AU" sz="600">
                <a:latin typeface="Helvetica" pitchFamily="34" charset="0"/>
              </a:rPr>
              <a:t> selected elements, right-click, then select Grouping … Group.</a:t>
            </a:r>
          </a:p>
          <a:p>
            <a:pPr marL="67803" indent="-67803" defTabSz="190224">
              <a:spcBef>
                <a:spcPct val="50000"/>
              </a:spcBef>
              <a:buFont typeface="Wingdings" pitchFamily="2" charset="2"/>
              <a:buChar char="§"/>
            </a:pPr>
            <a:r>
              <a:rPr lang="en-AU" sz="600">
                <a:latin typeface="Helvetica" pitchFamily="34" charset="0"/>
              </a:rPr>
              <a:t>If something goes wrong, </a:t>
            </a:r>
            <a:r>
              <a:rPr lang="en-AU" sz="600" b="1">
                <a:latin typeface="Helvetica" pitchFamily="34" charset="0"/>
              </a:rPr>
              <a:t>Undo (Ctrl-Z)</a:t>
            </a:r>
            <a:r>
              <a:rPr lang="en-AU" sz="600">
                <a:latin typeface="Helvetica" pitchFamily="34" charset="0"/>
              </a:rPr>
              <a:t> as soon as you notice.</a:t>
            </a:r>
          </a:p>
          <a:p>
            <a:pPr marL="67803" indent="-67803" defTabSz="190224">
              <a:spcBef>
                <a:spcPct val="50000"/>
              </a:spcBef>
              <a:buFont typeface="Wingdings" pitchFamily="2" charset="2"/>
              <a:buChar char="§"/>
            </a:pPr>
            <a:r>
              <a:rPr lang="en-AU" sz="600">
                <a:latin typeface="Helvetica" pitchFamily="34" charset="0"/>
              </a:rPr>
              <a:t>This template is not designed for mixing different types of text within one column (e.g., body text and bullet points). </a:t>
            </a:r>
          </a:p>
          <a:p>
            <a:pPr marL="67803" indent="-67803" defTabSz="190224">
              <a:spcBef>
                <a:spcPct val="50000"/>
              </a:spcBef>
              <a:buFont typeface="Wingdings" pitchFamily="2" charset="2"/>
              <a:buChar char="§"/>
            </a:pPr>
            <a:r>
              <a:rPr lang="en-AU" sz="600">
                <a:latin typeface="Helvetica" pitchFamily="34" charset="0"/>
              </a:rPr>
              <a:t>To print a proof, check </a:t>
            </a:r>
            <a:r>
              <a:rPr lang="en-AU" sz="600" b="1">
                <a:latin typeface="Helvetica" pitchFamily="34" charset="0"/>
              </a:rPr>
              <a:t>Scale to Fit Paper</a:t>
            </a:r>
            <a:r>
              <a:rPr lang="en-AU" sz="600">
                <a:latin typeface="Helvetica" pitchFamily="34" charset="0"/>
              </a:rPr>
              <a:t> at the bottom of the first Print dialog box. You may need to specify 11” x 17” paper in the Advanced… window, and/or which paper tray to use. </a:t>
            </a:r>
          </a:p>
          <a:p>
            <a:pPr marL="67803" indent="-67803" defTabSz="190224">
              <a:spcBef>
                <a:spcPct val="50000"/>
              </a:spcBef>
              <a:buFont typeface="Wingdings" pitchFamily="2" charset="2"/>
              <a:buChar char="§"/>
            </a:pPr>
            <a:r>
              <a:rPr lang="en-AU" sz="600" b="1">
                <a:latin typeface="Helvetica" pitchFamily="34" charset="0"/>
              </a:rPr>
              <a:t>View images or other questionable areas at 200%</a:t>
            </a:r>
            <a:r>
              <a:rPr lang="en-AU" sz="600">
                <a:latin typeface="Helvetica" pitchFamily="34" charset="0"/>
              </a:rPr>
              <a:t> zoom to see how they will print.</a:t>
            </a:r>
          </a:p>
          <a:p>
            <a:pPr marL="67803" indent="-67803" defTabSz="190224">
              <a:spcBef>
                <a:spcPct val="50000"/>
              </a:spcBef>
              <a:buFont typeface="Wingdings" pitchFamily="2" charset="2"/>
              <a:buChar char="§"/>
            </a:pPr>
            <a:r>
              <a:rPr lang="en-AU" sz="600">
                <a:latin typeface="Helvetica" pitchFamily="34" charset="0"/>
              </a:rPr>
              <a:t>Let me know if you discover a new, useful tip!</a:t>
            </a:r>
            <a:endParaRPr lang="en-GB" sz="900" b="1">
              <a:latin typeface="Helvetica" pitchFamily="34" charset="0"/>
            </a:endParaRPr>
          </a:p>
          <a:p>
            <a:pPr marL="67803" indent="-67803" defTabSz="190224">
              <a:spcBef>
                <a:spcPct val="50000"/>
              </a:spcBef>
            </a:pPr>
            <a:endParaRPr lang="en-US" sz="600" b="1">
              <a:solidFill>
                <a:srgbClr val="CC3300"/>
              </a:solidFill>
              <a:latin typeface="Helvetica" pitchFamily="34" charset="0"/>
            </a:endParaRPr>
          </a:p>
        </p:txBody>
      </p:sp>
      <p:sp>
        <p:nvSpPr>
          <p:cNvPr id="2059" name="Text Box 66"/>
          <p:cNvSpPr txBox="1">
            <a:spLocks noChangeArrowheads="1"/>
          </p:cNvSpPr>
          <p:nvPr/>
        </p:nvSpPr>
        <p:spPr bwMode="auto">
          <a:xfrm>
            <a:off x="2524125" y="3286125"/>
            <a:ext cx="730250" cy="62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88" tIns="37488" rIns="37488" bIns="37488">
            <a:spAutoFit/>
          </a:bodyPr>
          <a:lstStyle>
            <a:lvl1pPr defTabSz="641350">
              <a:defRPr sz="2600">
                <a:solidFill>
                  <a:srgbClr val="002F5D"/>
                </a:solidFill>
                <a:latin typeface="Times New Roman" charset="0"/>
              </a:defRPr>
            </a:lvl1pPr>
            <a:lvl2pPr marL="742950" indent="-285750" defTabSz="641350">
              <a:defRPr sz="2600">
                <a:solidFill>
                  <a:srgbClr val="002F5D"/>
                </a:solidFill>
                <a:latin typeface="Times New Roman" charset="0"/>
              </a:defRPr>
            </a:lvl2pPr>
            <a:lvl3pPr marL="1143000" indent="-228600" defTabSz="641350">
              <a:defRPr sz="2600">
                <a:solidFill>
                  <a:srgbClr val="002F5D"/>
                </a:solidFill>
                <a:latin typeface="Times New Roman" charset="0"/>
              </a:defRPr>
            </a:lvl3pPr>
            <a:lvl4pPr marL="1600200" indent="-228600" defTabSz="641350">
              <a:defRPr sz="2600">
                <a:solidFill>
                  <a:srgbClr val="002F5D"/>
                </a:solidFill>
                <a:latin typeface="Times New Roman" charset="0"/>
              </a:defRPr>
            </a:lvl4pPr>
            <a:lvl5pPr marL="2057400" indent="-228600" defTabSz="641350">
              <a:defRPr sz="2600">
                <a:solidFill>
                  <a:srgbClr val="002F5D"/>
                </a:solidFill>
                <a:latin typeface="Times New Roman" charset="0"/>
              </a:defRPr>
            </a:lvl5pPr>
            <a:lvl6pPr marL="2514600" indent="-228600" algn="ctr" defTabSz="641350" eaLnBrk="0" fontAlgn="base" hangingPunct="0">
              <a:spcBef>
                <a:spcPct val="0"/>
              </a:spcBef>
              <a:spcAft>
                <a:spcPct val="0"/>
              </a:spcAft>
              <a:defRPr sz="2600">
                <a:solidFill>
                  <a:srgbClr val="002F5D"/>
                </a:solidFill>
                <a:latin typeface="Times New Roman" charset="0"/>
              </a:defRPr>
            </a:lvl6pPr>
            <a:lvl7pPr marL="2971800" indent="-228600" algn="ctr" defTabSz="641350" eaLnBrk="0" fontAlgn="base" hangingPunct="0">
              <a:spcBef>
                <a:spcPct val="0"/>
              </a:spcBef>
              <a:spcAft>
                <a:spcPct val="0"/>
              </a:spcAft>
              <a:defRPr sz="2600">
                <a:solidFill>
                  <a:srgbClr val="002F5D"/>
                </a:solidFill>
                <a:latin typeface="Times New Roman" charset="0"/>
              </a:defRPr>
            </a:lvl7pPr>
            <a:lvl8pPr marL="3429000" indent="-228600" algn="ctr" defTabSz="641350" eaLnBrk="0" fontAlgn="base" hangingPunct="0">
              <a:spcBef>
                <a:spcPct val="0"/>
              </a:spcBef>
              <a:spcAft>
                <a:spcPct val="0"/>
              </a:spcAft>
              <a:defRPr sz="2600">
                <a:solidFill>
                  <a:srgbClr val="002F5D"/>
                </a:solidFill>
                <a:latin typeface="Times New Roman" charset="0"/>
              </a:defRPr>
            </a:lvl8pPr>
            <a:lvl9pPr marL="3886200" indent="-228600" algn="ctr" defTabSz="641350" eaLnBrk="0" fontAlgn="base" hangingPunct="0">
              <a:spcBef>
                <a:spcPct val="0"/>
              </a:spcBef>
              <a:spcAft>
                <a:spcPct val="0"/>
              </a:spcAft>
              <a:defRPr sz="2600">
                <a:solidFill>
                  <a:srgbClr val="002F5D"/>
                </a:solidFill>
                <a:latin typeface="Times New Roman" charset="0"/>
              </a:defRPr>
            </a:lvl9pPr>
          </a:lstStyle>
          <a:p>
            <a:pPr algn="r"/>
            <a:r>
              <a:rPr lang="en-AU" sz="400">
                <a:solidFill>
                  <a:schemeClr val="tx1"/>
                </a:solidFill>
                <a:latin typeface="Helvetica" pitchFamily="34" charset="0"/>
              </a:rPr>
              <a:t>Captions to be set in Helvetica, between 10 and 12 points (reproduced at 200%, this will be 20-24 points). Right aligned if it refers to a figure on its right. Caption starts right at the top edge of the picture, graph, or photo.</a:t>
            </a:r>
          </a:p>
        </p:txBody>
      </p:sp>
      <p:sp>
        <p:nvSpPr>
          <p:cNvPr id="2060" name="Rectangle 67"/>
          <p:cNvSpPr>
            <a:spLocks noChangeArrowheads="1"/>
          </p:cNvSpPr>
          <p:nvPr/>
        </p:nvSpPr>
        <p:spPr bwMode="auto">
          <a:xfrm>
            <a:off x="3256410" y="3337322"/>
            <a:ext cx="1125090" cy="799505"/>
          </a:xfrm>
          <a:prstGeom prst="rect">
            <a:avLst/>
          </a:prstGeom>
          <a:solidFill>
            <a:srgbClr val="EEEEEE"/>
          </a:solidFill>
          <a:ln w="3175">
            <a:solidFill>
              <a:schemeClr val="tx1"/>
            </a:solidFill>
            <a:miter lim="800000"/>
            <a:headEnd/>
            <a:tailEnd/>
          </a:ln>
        </p:spPr>
        <p:txBody>
          <a:bodyPr wrap="none" lIns="27121" tIns="13561" rIns="27121" bIns="13561" anchor="ctr"/>
          <a:lstStyle/>
          <a:p>
            <a:endParaRPr lang="en-US"/>
          </a:p>
        </p:txBody>
      </p:sp>
      <p:sp>
        <p:nvSpPr>
          <p:cNvPr id="2061" name="Rectangle 68"/>
          <p:cNvSpPr>
            <a:spLocks noChangeArrowheads="1"/>
          </p:cNvSpPr>
          <p:nvPr/>
        </p:nvSpPr>
        <p:spPr bwMode="auto">
          <a:xfrm>
            <a:off x="2540000" y="5319117"/>
            <a:ext cx="1857375" cy="800100"/>
          </a:xfrm>
          <a:prstGeom prst="rect">
            <a:avLst/>
          </a:prstGeom>
          <a:solidFill>
            <a:srgbClr val="EEEEEE"/>
          </a:solidFill>
          <a:ln w="3175">
            <a:solidFill>
              <a:schemeClr val="tx1"/>
            </a:solidFill>
            <a:miter lim="800000"/>
            <a:headEnd/>
            <a:tailEnd/>
          </a:ln>
        </p:spPr>
        <p:txBody>
          <a:bodyPr wrap="none" lIns="27121" tIns="13561" rIns="27121" bIns="13561" anchor="ctr"/>
          <a:lstStyle/>
          <a:p>
            <a:endParaRPr lang="en-US"/>
          </a:p>
        </p:txBody>
      </p:sp>
      <p:sp>
        <p:nvSpPr>
          <p:cNvPr id="2062" name="Text Box 69"/>
          <p:cNvSpPr txBox="1">
            <a:spLocks noChangeArrowheads="1"/>
          </p:cNvSpPr>
          <p:nvPr/>
        </p:nvSpPr>
        <p:spPr bwMode="auto">
          <a:xfrm>
            <a:off x="2540000" y="6142435"/>
            <a:ext cx="1857375" cy="20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2" rIns="0" bIns="9522">
            <a:spAutoFit/>
          </a:bodyPr>
          <a:lstStyle>
            <a:lvl1pPr defTabSz="641350">
              <a:defRPr sz="2600">
                <a:solidFill>
                  <a:srgbClr val="002F5D"/>
                </a:solidFill>
                <a:latin typeface="Times New Roman" charset="0"/>
              </a:defRPr>
            </a:lvl1pPr>
            <a:lvl2pPr marL="742950" indent="-285750" defTabSz="641350">
              <a:defRPr sz="2600">
                <a:solidFill>
                  <a:srgbClr val="002F5D"/>
                </a:solidFill>
                <a:latin typeface="Times New Roman" charset="0"/>
              </a:defRPr>
            </a:lvl2pPr>
            <a:lvl3pPr marL="1143000" indent="-228600" defTabSz="641350">
              <a:defRPr sz="2600">
                <a:solidFill>
                  <a:srgbClr val="002F5D"/>
                </a:solidFill>
                <a:latin typeface="Times New Roman" charset="0"/>
              </a:defRPr>
            </a:lvl3pPr>
            <a:lvl4pPr marL="1600200" indent="-228600" defTabSz="641350">
              <a:defRPr sz="2600">
                <a:solidFill>
                  <a:srgbClr val="002F5D"/>
                </a:solidFill>
                <a:latin typeface="Times New Roman" charset="0"/>
              </a:defRPr>
            </a:lvl4pPr>
            <a:lvl5pPr marL="2057400" indent="-228600" defTabSz="641350">
              <a:defRPr sz="2600">
                <a:solidFill>
                  <a:srgbClr val="002F5D"/>
                </a:solidFill>
                <a:latin typeface="Times New Roman" charset="0"/>
              </a:defRPr>
            </a:lvl5pPr>
            <a:lvl6pPr marL="2514600" indent="-228600" algn="ctr" defTabSz="641350" eaLnBrk="0" fontAlgn="base" hangingPunct="0">
              <a:spcBef>
                <a:spcPct val="0"/>
              </a:spcBef>
              <a:spcAft>
                <a:spcPct val="0"/>
              </a:spcAft>
              <a:defRPr sz="2600">
                <a:solidFill>
                  <a:srgbClr val="002F5D"/>
                </a:solidFill>
                <a:latin typeface="Times New Roman" charset="0"/>
              </a:defRPr>
            </a:lvl6pPr>
            <a:lvl7pPr marL="2971800" indent="-228600" algn="ctr" defTabSz="641350" eaLnBrk="0" fontAlgn="base" hangingPunct="0">
              <a:spcBef>
                <a:spcPct val="0"/>
              </a:spcBef>
              <a:spcAft>
                <a:spcPct val="0"/>
              </a:spcAft>
              <a:defRPr sz="2600">
                <a:solidFill>
                  <a:srgbClr val="002F5D"/>
                </a:solidFill>
                <a:latin typeface="Times New Roman" charset="0"/>
              </a:defRPr>
            </a:lvl7pPr>
            <a:lvl8pPr marL="3429000" indent="-228600" algn="ctr" defTabSz="641350" eaLnBrk="0" fontAlgn="base" hangingPunct="0">
              <a:spcBef>
                <a:spcPct val="0"/>
              </a:spcBef>
              <a:spcAft>
                <a:spcPct val="0"/>
              </a:spcAft>
              <a:defRPr sz="2600">
                <a:solidFill>
                  <a:srgbClr val="002F5D"/>
                </a:solidFill>
                <a:latin typeface="Times New Roman" charset="0"/>
              </a:defRPr>
            </a:lvl8pPr>
            <a:lvl9pPr marL="3886200" indent="-228600" algn="ctr" defTabSz="641350" eaLnBrk="0" fontAlgn="base" hangingPunct="0">
              <a:spcBef>
                <a:spcPct val="0"/>
              </a:spcBef>
              <a:spcAft>
                <a:spcPct val="0"/>
              </a:spcAft>
              <a:defRPr sz="2600">
                <a:solidFill>
                  <a:srgbClr val="002F5D"/>
                </a:solidFill>
                <a:latin typeface="Times New Roman" charset="0"/>
              </a:defRPr>
            </a:lvl9pPr>
          </a:lstStyle>
          <a:p>
            <a:pPr algn="l">
              <a:spcBef>
                <a:spcPct val="50000"/>
              </a:spcBef>
            </a:pPr>
            <a:r>
              <a:rPr lang="en-AU" sz="400">
                <a:solidFill>
                  <a:schemeClr val="tx1"/>
                </a:solidFill>
                <a:latin typeface="Helvetica" pitchFamily="34" charset="0"/>
              </a:rPr>
              <a:t>Captions to be set in Helvetica, 10 to 12 points (will reproduce at 20-24 points). Set captions to the length of the column if the figure takes more than 2/3 of column width.</a:t>
            </a:r>
          </a:p>
        </p:txBody>
      </p:sp>
      <p:sp>
        <p:nvSpPr>
          <p:cNvPr id="2063" name="Rectangle 70"/>
          <p:cNvSpPr>
            <a:spLocks noChangeArrowheads="1"/>
          </p:cNvSpPr>
          <p:nvPr/>
        </p:nvSpPr>
        <p:spPr bwMode="auto">
          <a:xfrm>
            <a:off x="2545292" y="4348163"/>
            <a:ext cx="1125090" cy="800100"/>
          </a:xfrm>
          <a:prstGeom prst="rect">
            <a:avLst/>
          </a:prstGeom>
          <a:solidFill>
            <a:srgbClr val="EEEEEE"/>
          </a:solidFill>
          <a:ln w="3175">
            <a:solidFill>
              <a:schemeClr val="tx1"/>
            </a:solidFill>
            <a:miter lim="800000"/>
            <a:headEnd/>
            <a:tailEnd/>
          </a:ln>
        </p:spPr>
        <p:txBody>
          <a:bodyPr wrap="none" lIns="19044" tIns="9522" rIns="19044" bIns="9522" anchor="ctr"/>
          <a:lstStyle/>
          <a:p>
            <a:pPr defTabSz="190224"/>
            <a:endParaRPr lang="en-US" sz="500"/>
          </a:p>
        </p:txBody>
      </p:sp>
      <p:sp>
        <p:nvSpPr>
          <p:cNvPr id="2064" name="Text Box 71"/>
          <p:cNvSpPr txBox="1">
            <a:spLocks noChangeArrowheads="1"/>
          </p:cNvSpPr>
          <p:nvPr/>
        </p:nvSpPr>
        <p:spPr bwMode="auto">
          <a:xfrm>
            <a:off x="3672417" y="4322565"/>
            <a:ext cx="730250" cy="62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88" tIns="37488" rIns="37488" bIns="37488">
            <a:spAutoFit/>
          </a:bodyPr>
          <a:lstStyle>
            <a:lvl1pPr defTabSz="641350">
              <a:defRPr sz="2600">
                <a:solidFill>
                  <a:srgbClr val="002F5D"/>
                </a:solidFill>
                <a:latin typeface="Times New Roman" charset="0"/>
              </a:defRPr>
            </a:lvl1pPr>
            <a:lvl2pPr marL="742950" indent="-285750" defTabSz="641350">
              <a:defRPr sz="2600">
                <a:solidFill>
                  <a:srgbClr val="002F5D"/>
                </a:solidFill>
                <a:latin typeface="Times New Roman" charset="0"/>
              </a:defRPr>
            </a:lvl2pPr>
            <a:lvl3pPr marL="1143000" indent="-228600" defTabSz="641350">
              <a:defRPr sz="2600">
                <a:solidFill>
                  <a:srgbClr val="002F5D"/>
                </a:solidFill>
                <a:latin typeface="Times New Roman" charset="0"/>
              </a:defRPr>
            </a:lvl3pPr>
            <a:lvl4pPr marL="1600200" indent="-228600" defTabSz="641350">
              <a:defRPr sz="2600">
                <a:solidFill>
                  <a:srgbClr val="002F5D"/>
                </a:solidFill>
                <a:latin typeface="Times New Roman" charset="0"/>
              </a:defRPr>
            </a:lvl4pPr>
            <a:lvl5pPr marL="2057400" indent="-228600" defTabSz="641350">
              <a:defRPr sz="2600">
                <a:solidFill>
                  <a:srgbClr val="002F5D"/>
                </a:solidFill>
                <a:latin typeface="Times New Roman" charset="0"/>
              </a:defRPr>
            </a:lvl5pPr>
            <a:lvl6pPr marL="2514600" indent="-228600" algn="ctr" defTabSz="641350" eaLnBrk="0" fontAlgn="base" hangingPunct="0">
              <a:spcBef>
                <a:spcPct val="0"/>
              </a:spcBef>
              <a:spcAft>
                <a:spcPct val="0"/>
              </a:spcAft>
              <a:defRPr sz="2600">
                <a:solidFill>
                  <a:srgbClr val="002F5D"/>
                </a:solidFill>
                <a:latin typeface="Times New Roman" charset="0"/>
              </a:defRPr>
            </a:lvl6pPr>
            <a:lvl7pPr marL="2971800" indent="-228600" algn="ctr" defTabSz="641350" eaLnBrk="0" fontAlgn="base" hangingPunct="0">
              <a:spcBef>
                <a:spcPct val="0"/>
              </a:spcBef>
              <a:spcAft>
                <a:spcPct val="0"/>
              </a:spcAft>
              <a:defRPr sz="2600">
                <a:solidFill>
                  <a:srgbClr val="002F5D"/>
                </a:solidFill>
                <a:latin typeface="Times New Roman" charset="0"/>
              </a:defRPr>
            </a:lvl7pPr>
            <a:lvl8pPr marL="3429000" indent="-228600" algn="ctr" defTabSz="641350" eaLnBrk="0" fontAlgn="base" hangingPunct="0">
              <a:spcBef>
                <a:spcPct val="0"/>
              </a:spcBef>
              <a:spcAft>
                <a:spcPct val="0"/>
              </a:spcAft>
              <a:defRPr sz="2600">
                <a:solidFill>
                  <a:srgbClr val="002F5D"/>
                </a:solidFill>
                <a:latin typeface="Times New Roman" charset="0"/>
              </a:defRPr>
            </a:lvl8pPr>
            <a:lvl9pPr marL="3886200" indent="-228600" algn="ctr" defTabSz="641350" eaLnBrk="0" fontAlgn="base" hangingPunct="0">
              <a:spcBef>
                <a:spcPct val="0"/>
              </a:spcBef>
              <a:spcAft>
                <a:spcPct val="0"/>
              </a:spcAft>
              <a:defRPr sz="2600">
                <a:solidFill>
                  <a:srgbClr val="002F5D"/>
                </a:solidFill>
                <a:latin typeface="Times New Roman" charset="0"/>
              </a:defRPr>
            </a:lvl9pPr>
          </a:lstStyle>
          <a:p>
            <a:pPr algn="l"/>
            <a:r>
              <a:rPr lang="en-AU" sz="400">
                <a:solidFill>
                  <a:schemeClr val="tx1"/>
                </a:solidFill>
                <a:latin typeface="Helvetica" pitchFamily="34" charset="0"/>
              </a:rPr>
              <a:t>Captions to be set in Helvetica, between 10 and 12 points (reproduced at 200%, this will be 20-24 points). Left aligned if it refers to a figure on its left. Caption starts right at the top edge of the picture, graph, or photo.</a:t>
            </a:r>
          </a:p>
        </p:txBody>
      </p:sp>
      <p:sp>
        <p:nvSpPr>
          <p:cNvPr id="2065" name="Text Box 96"/>
          <p:cNvSpPr txBox="1">
            <a:spLocks noChangeArrowheads="1"/>
          </p:cNvSpPr>
          <p:nvPr/>
        </p:nvSpPr>
        <p:spPr bwMode="auto">
          <a:xfrm>
            <a:off x="0" y="267891"/>
            <a:ext cx="9144000" cy="21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4" tIns="9522" rIns="19044" bIns="9522">
            <a:spAutoFit/>
          </a:bodyPr>
          <a:lstStyle>
            <a:lvl1pPr defTabSz="641350">
              <a:defRPr sz="2600">
                <a:solidFill>
                  <a:srgbClr val="002F5D"/>
                </a:solidFill>
                <a:latin typeface="Times New Roman" charset="0"/>
              </a:defRPr>
            </a:lvl1pPr>
            <a:lvl2pPr marL="742950" indent="-285750" defTabSz="641350">
              <a:defRPr sz="2600">
                <a:solidFill>
                  <a:srgbClr val="002F5D"/>
                </a:solidFill>
                <a:latin typeface="Times New Roman" charset="0"/>
              </a:defRPr>
            </a:lvl2pPr>
            <a:lvl3pPr marL="1143000" indent="-228600" defTabSz="641350">
              <a:defRPr sz="2600">
                <a:solidFill>
                  <a:srgbClr val="002F5D"/>
                </a:solidFill>
                <a:latin typeface="Times New Roman" charset="0"/>
              </a:defRPr>
            </a:lvl3pPr>
            <a:lvl4pPr marL="1600200" indent="-228600" defTabSz="641350">
              <a:defRPr sz="2600">
                <a:solidFill>
                  <a:srgbClr val="002F5D"/>
                </a:solidFill>
                <a:latin typeface="Times New Roman" charset="0"/>
              </a:defRPr>
            </a:lvl4pPr>
            <a:lvl5pPr marL="2057400" indent="-228600" defTabSz="641350">
              <a:defRPr sz="2600">
                <a:solidFill>
                  <a:srgbClr val="002F5D"/>
                </a:solidFill>
                <a:latin typeface="Times New Roman" charset="0"/>
              </a:defRPr>
            </a:lvl5pPr>
            <a:lvl6pPr marL="2514600" indent="-228600" algn="ctr" defTabSz="641350" eaLnBrk="0" fontAlgn="base" hangingPunct="0">
              <a:spcBef>
                <a:spcPct val="0"/>
              </a:spcBef>
              <a:spcAft>
                <a:spcPct val="0"/>
              </a:spcAft>
              <a:defRPr sz="2600">
                <a:solidFill>
                  <a:srgbClr val="002F5D"/>
                </a:solidFill>
                <a:latin typeface="Times New Roman" charset="0"/>
              </a:defRPr>
            </a:lvl6pPr>
            <a:lvl7pPr marL="2971800" indent="-228600" algn="ctr" defTabSz="641350" eaLnBrk="0" fontAlgn="base" hangingPunct="0">
              <a:spcBef>
                <a:spcPct val="0"/>
              </a:spcBef>
              <a:spcAft>
                <a:spcPct val="0"/>
              </a:spcAft>
              <a:defRPr sz="2600">
                <a:solidFill>
                  <a:srgbClr val="002F5D"/>
                </a:solidFill>
                <a:latin typeface="Times New Roman" charset="0"/>
              </a:defRPr>
            </a:lvl7pPr>
            <a:lvl8pPr marL="3429000" indent="-228600" algn="ctr" defTabSz="641350" eaLnBrk="0" fontAlgn="base" hangingPunct="0">
              <a:spcBef>
                <a:spcPct val="0"/>
              </a:spcBef>
              <a:spcAft>
                <a:spcPct val="0"/>
              </a:spcAft>
              <a:defRPr sz="2600">
                <a:solidFill>
                  <a:srgbClr val="002F5D"/>
                </a:solidFill>
                <a:latin typeface="Times New Roman" charset="0"/>
              </a:defRPr>
            </a:lvl8pPr>
            <a:lvl9pPr marL="3886200" indent="-228600" algn="ctr" defTabSz="641350" eaLnBrk="0" fontAlgn="base" hangingPunct="0">
              <a:spcBef>
                <a:spcPct val="0"/>
              </a:spcBef>
              <a:spcAft>
                <a:spcPct val="0"/>
              </a:spcAft>
              <a:defRPr sz="2600">
                <a:solidFill>
                  <a:srgbClr val="002F5D"/>
                </a:solidFill>
                <a:latin typeface="Times New Roman" charset="0"/>
              </a:defRPr>
            </a:lvl9pPr>
          </a:lstStyle>
          <a:p>
            <a:pPr>
              <a:spcBef>
                <a:spcPct val="50000"/>
              </a:spcBef>
            </a:pPr>
            <a:r>
              <a:rPr lang="en-US" sz="1300" b="1">
                <a:solidFill>
                  <a:schemeClr val="tx1"/>
                </a:solidFill>
                <a:latin typeface="Helvetica" pitchFamily="34" charset="0"/>
              </a:rPr>
              <a:t>Your Poster Title Goes Here: You Can Make the Text a Bit Bigger or Smaller If Necessary</a:t>
            </a:r>
          </a:p>
        </p:txBody>
      </p:sp>
      <p:sp>
        <p:nvSpPr>
          <p:cNvPr id="2066" name="Rectangle 106"/>
          <p:cNvSpPr>
            <a:spLocks noChangeArrowheads="1"/>
          </p:cNvSpPr>
          <p:nvPr/>
        </p:nvSpPr>
        <p:spPr bwMode="auto">
          <a:xfrm>
            <a:off x="-714375" y="5127427"/>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121" tIns="13561" rIns="27121" bIns="13561" anchor="ctr"/>
          <a:lstStyle/>
          <a:p>
            <a:endParaRPr lang="en-US"/>
          </a:p>
        </p:txBody>
      </p:sp>
      <p:sp>
        <p:nvSpPr>
          <p:cNvPr id="2067" name="Rectangle 107"/>
          <p:cNvSpPr>
            <a:spLocks noChangeArrowheads="1"/>
          </p:cNvSpPr>
          <p:nvPr/>
        </p:nvSpPr>
        <p:spPr bwMode="auto">
          <a:xfrm>
            <a:off x="1825625" y="4921449"/>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121" tIns="13561" rIns="27121" bIns="13561" anchor="ctr"/>
          <a:lstStyle/>
          <a:p>
            <a:endParaRPr lang="en-US"/>
          </a:p>
        </p:txBody>
      </p:sp>
      <p:pic>
        <p:nvPicPr>
          <p:cNvPr id="2068" name="Picture 22" descr="ucsf_MAC_teal"/>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128000" y="5951339"/>
            <a:ext cx="571907" cy="44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781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Geriatrics Division Poster Template</a:t>
            </a:r>
            <a:endParaRPr lang="en-US" dirty="0"/>
          </a:p>
        </p:txBody>
      </p:sp>
    </p:spTree>
    <p:extLst>
      <p:ext uri="{BB962C8B-B14F-4D97-AF65-F5344CB8AC3E}">
        <p14:creationId xmlns:p14="http://schemas.microsoft.com/office/powerpoint/2010/main" val="3766270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Division of Geriatrics Template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6" y="0"/>
            <a:ext cx="92739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48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Conventions may vary</a:t>
            </a:r>
          </a:p>
          <a:p>
            <a:r>
              <a:rPr lang="en-US" dirty="0" smtClean="0"/>
              <a:t>Know your audience</a:t>
            </a:r>
          </a:p>
          <a:p>
            <a:r>
              <a:rPr lang="en-US" dirty="0" smtClean="0"/>
              <a:t>Get creative</a:t>
            </a:r>
          </a:p>
          <a:p>
            <a:endParaRPr lang="en-US" dirty="0"/>
          </a:p>
        </p:txBody>
      </p:sp>
      <p:sp>
        <p:nvSpPr>
          <p:cNvPr id="3" name="Title 2"/>
          <p:cNvSpPr>
            <a:spLocks noGrp="1"/>
          </p:cNvSpPr>
          <p:nvPr>
            <p:ph type="title"/>
          </p:nvPr>
        </p:nvSpPr>
        <p:spPr/>
        <p:txBody>
          <a:bodyPr/>
          <a:lstStyle/>
          <a:p>
            <a:r>
              <a:rPr lang="en-US" dirty="0" smtClean="0"/>
              <a:t>Final Notes	</a:t>
            </a:r>
            <a:endParaRPr lang="en-US" dirty="0"/>
          </a:p>
        </p:txBody>
      </p:sp>
    </p:spTree>
    <p:extLst>
      <p:ext uri="{BB962C8B-B14F-4D97-AF65-F5344CB8AC3E}">
        <p14:creationId xmlns:p14="http://schemas.microsoft.com/office/powerpoint/2010/main" val="17050349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Block, SM. Do’s and Don’ts of Poster Presentation. </a:t>
            </a:r>
            <a:r>
              <a:rPr lang="en-US" dirty="0">
                <a:hlinkClick r:id="rId3"/>
              </a:rPr>
              <a:t>http://www.stanford.edu/group/blocklab/dos%20and%20donts%20of%20poster%20presentation.pdf</a:t>
            </a:r>
            <a:endParaRPr lang="en-US" dirty="0"/>
          </a:p>
          <a:p>
            <a:r>
              <a:rPr lang="en-US" dirty="0" err="1"/>
              <a:t>Erren</a:t>
            </a:r>
            <a:r>
              <a:rPr lang="en-US" dirty="0"/>
              <a:t>, TS. Ten Rules for a Good Poster Presentation. </a:t>
            </a:r>
            <a:r>
              <a:rPr lang="en-US" dirty="0">
                <a:hlinkClick r:id="rId4"/>
              </a:rPr>
              <a:t>http://chem.virginia.edu/graduate-studies/test-links-pg/how-to-make-a-scientific-poster/</a:t>
            </a:r>
            <a:endParaRPr lang="en-US" dirty="0"/>
          </a:p>
          <a:p>
            <a:r>
              <a:rPr lang="en-US" dirty="0" smtClean="0"/>
              <a:t>Hess, G. Creating Effective Poster Presentations. </a:t>
            </a:r>
            <a:r>
              <a:rPr lang="en-US" dirty="0" smtClean="0">
                <a:hlinkClick r:id="rId5"/>
              </a:rPr>
              <a:t>http</a:t>
            </a:r>
            <a:r>
              <a:rPr lang="en-US" dirty="0">
                <a:hlinkClick r:id="rId5"/>
              </a:rPr>
              <a:t>://</a:t>
            </a:r>
            <a:r>
              <a:rPr lang="en-US" dirty="0" smtClean="0">
                <a:hlinkClick r:id="rId5"/>
              </a:rPr>
              <a:t>www.ncsu.edu/project/posters/index.html</a:t>
            </a:r>
            <a:endParaRPr lang="en-US" dirty="0" smtClean="0"/>
          </a:p>
          <a:p>
            <a:r>
              <a:rPr lang="en-US" dirty="0" smtClean="0"/>
              <a:t>Pennsylvania State University. Design of Scientific Posters</a:t>
            </a:r>
            <a:r>
              <a:rPr lang="en-US" dirty="0"/>
              <a:t>. </a:t>
            </a:r>
            <a:r>
              <a:rPr lang="en-US" dirty="0" smtClean="0">
                <a:hlinkClick r:id="rId6"/>
              </a:rPr>
              <a:t>http</a:t>
            </a:r>
            <a:r>
              <a:rPr lang="en-US" dirty="0">
                <a:hlinkClick r:id="rId6"/>
              </a:rPr>
              <a:t>://</a:t>
            </a:r>
            <a:r>
              <a:rPr lang="en-US" dirty="0" smtClean="0">
                <a:hlinkClick r:id="rId6"/>
              </a:rPr>
              <a:t>www.writing.engr.psu.edu/posters.html</a:t>
            </a:r>
            <a:endParaRPr lang="en-US" dirty="0" smtClean="0"/>
          </a:p>
          <a:p>
            <a:r>
              <a:rPr lang="en-US" dirty="0" err="1"/>
              <a:t>Purrington</a:t>
            </a:r>
            <a:r>
              <a:rPr lang="en-US" dirty="0"/>
              <a:t>, C.B. Designing conference posters. </a:t>
            </a:r>
            <a:r>
              <a:rPr lang="en-US" dirty="0" smtClean="0">
                <a:hlinkClick r:id="rId7"/>
              </a:rPr>
              <a:t>http</a:t>
            </a:r>
            <a:r>
              <a:rPr lang="en-US" dirty="0">
                <a:hlinkClick r:id="rId7"/>
              </a:rPr>
              <a:t>://colinpurrington.com/tips/academic/posterdesign</a:t>
            </a:r>
            <a:r>
              <a:rPr lang="en-US" dirty="0" smtClean="0"/>
              <a:t>.</a:t>
            </a:r>
          </a:p>
          <a:p>
            <a:pPr marL="109728"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Sources</a:t>
            </a:r>
            <a:endParaRPr lang="en-US" dirty="0"/>
          </a:p>
        </p:txBody>
      </p:sp>
    </p:spTree>
    <p:extLst>
      <p:ext uri="{BB962C8B-B14F-4D97-AF65-F5344CB8AC3E}">
        <p14:creationId xmlns:p14="http://schemas.microsoft.com/office/powerpoint/2010/main" val="14158262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 to reproduce your work verbatim</a:t>
            </a:r>
          </a:p>
          <a:p>
            <a:r>
              <a:rPr lang="en-US" dirty="0" smtClean="0"/>
              <a:t>NOT to provide all the details of your work</a:t>
            </a:r>
          </a:p>
          <a:p>
            <a:r>
              <a:rPr lang="en-US" dirty="0" smtClean="0"/>
              <a:t>NOT to be used simply as a visual aid</a:t>
            </a:r>
            <a:endParaRPr lang="en-US" dirty="0"/>
          </a:p>
        </p:txBody>
      </p:sp>
      <p:sp>
        <p:nvSpPr>
          <p:cNvPr id="3" name="Title 2"/>
          <p:cNvSpPr>
            <a:spLocks noGrp="1"/>
          </p:cNvSpPr>
          <p:nvPr>
            <p:ph type="title"/>
          </p:nvPr>
        </p:nvSpPr>
        <p:spPr/>
        <p:txBody>
          <a:bodyPr>
            <a:normAutofit/>
          </a:bodyPr>
          <a:lstStyle/>
          <a:p>
            <a:r>
              <a:rPr lang="en-US" dirty="0" smtClean="0"/>
              <a:t>The Purpose of a Poster </a:t>
            </a:r>
            <a:endParaRPr lang="en-US" dirty="0"/>
          </a:p>
        </p:txBody>
      </p:sp>
    </p:spTree>
    <p:extLst>
      <p:ext uri="{BB962C8B-B14F-4D97-AF65-F5344CB8AC3E}">
        <p14:creationId xmlns:p14="http://schemas.microsoft.com/office/powerpoint/2010/main" val="3173006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133600"/>
            <a:ext cx="8229600" cy="1143000"/>
          </a:xfrm>
        </p:spPr>
        <p:txBody>
          <a:bodyPr>
            <a:noAutofit/>
          </a:bodyPr>
          <a:lstStyle/>
          <a:p>
            <a:pPr algn="ctr"/>
            <a:r>
              <a:rPr lang="en-US" sz="9600" dirty="0"/>
              <a:t>How?</a:t>
            </a:r>
            <a:br>
              <a:rPr lang="en-US" sz="9600" dirty="0"/>
            </a:br>
            <a:endParaRPr lang="en-US" sz="9600" dirty="0"/>
          </a:p>
        </p:txBody>
      </p:sp>
    </p:spTree>
    <p:extLst>
      <p:ext uri="{BB962C8B-B14F-4D97-AF65-F5344CB8AC3E}">
        <p14:creationId xmlns:p14="http://schemas.microsoft.com/office/powerpoint/2010/main" val="37624745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First impression</a:t>
            </a:r>
          </a:p>
          <a:p>
            <a:r>
              <a:rPr lang="en-US" dirty="0" smtClean="0"/>
              <a:t>Eye-catching, aesthetically pleasing</a:t>
            </a:r>
          </a:p>
          <a:p>
            <a:r>
              <a:rPr lang="en-US" dirty="0" smtClean="0"/>
              <a:t>Good design </a:t>
            </a:r>
            <a:r>
              <a:rPr lang="en-US" dirty="0" smtClean="0">
                <a:sym typeface="Wingdings" pitchFamily="2" charset="2"/>
              </a:rPr>
              <a:t> good communication</a:t>
            </a:r>
            <a:endParaRPr lang="en-US" dirty="0"/>
          </a:p>
        </p:txBody>
      </p:sp>
      <p:sp>
        <p:nvSpPr>
          <p:cNvPr id="3" name="Title 2"/>
          <p:cNvSpPr>
            <a:spLocks noGrp="1"/>
          </p:cNvSpPr>
          <p:nvPr>
            <p:ph type="title"/>
          </p:nvPr>
        </p:nvSpPr>
        <p:spPr/>
        <p:txBody>
          <a:bodyPr/>
          <a:lstStyle/>
          <a:p>
            <a:r>
              <a:rPr lang="en-US" dirty="0" smtClean="0"/>
              <a:t>Design: Why It’s Important</a:t>
            </a:r>
            <a:endParaRPr lang="en-US" dirty="0"/>
          </a:p>
        </p:txBody>
      </p:sp>
    </p:spTree>
    <p:extLst>
      <p:ext uri="{BB962C8B-B14F-4D97-AF65-F5344CB8AC3E}">
        <p14:creationId xmlns:p14="http://schemas.microsoft.com/office/powerpoint/2010/main" val="3951424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latin typeface="Palatino Linotype" pitchFamily="18" charset="0"/>
            </a:endParaRPr>
          </a:p>
          <a:p>
            <a:r>
              <a:rPr lang="en-US" dirty="0" smtClean="0"/>
              <a:t>Logical flow</a:t>
            </a:r>
          </a:p>
          <a:p>
            <a:r>
              <a:rPr lang="en-US" dirty="0" smtClean="0"/>
              <a:t>White space is valuable</a:t>
            </a:r>
          </a:p>
          <a:p>
            <a:r>
              <a:rPr lang="en-US" dirty="0" smtClean="0"/>
              <a:t>Avoid clashing colors</a:t>
            </a:r>
          </a:p>
          <a:p>
            <a:pPr lvl="1"/>
            <a:r>
              <a:rPr lang="en-US" dirty="0" smtClean="0"/>
              <a:t>Primary colors are often problematic</a:t>
            </a:r>
          </a:p>
          <a:p>
            <a:pPr lvl="1"/>
            <a:r>
              <a:rPr lang="en-US" dirty="0" smtClean="0"/>
              <a:t>Use no more than 3 different colors</a:t>
            </a:r>
          </a:p>
          <a:p>
            <a:pPr lvl="1"/>
            <a:r>
              <a:rPr lang="en-US" dirty="0" smtClean="0"/>
              <a:t>Don’t use dark backgrounds</a:t>
            </a:r>
          </a:p>
          <a:p>
            <a:pPr marL="109728" indent="0">
              <a:buNone/>
            </a:pPr>
            <a:endParaRPr lang="en-US" dirty="0" smtClean="0">
              <a:latin typeface="Palatino Linotype" pitchFamily="18" charset="0"/>
            </a:endParaRPr>
          </a:p>
          <a:p>
            <a:endParaRPr lang="en-US" dirty="0" smtClean="0"/>
          </a:p>
          <a:p>
            <a:pPr marL="630936" lvl="2" indent="0">
              <a:buNone/>
            </a:pPr>
            <a:endParaRPr lang="en-US" dirty="0" smtClean="0"/>
          </a:p>
          <a:p>
            <a:pPr marL="393192" lvl="1" indent="0">
              <a:buNone/>
            </a:pPr>
            <a:endParaRPr lang="en-US" dirty="0" smtClean="0"/>
          </a:p>
        </p:txBody>
      </p:sp>
      <p:sp>
        <p:nvSpPr>
          <p:cNvPr id="3" name="Title 2"/>
          <p:cNvSpPr>
            <a:spLocks noGrp="1"/>
          </p:cNvSpPr>
          <p:nvPr>
            <p:ph type="title"/>
          </p:nvPr>
        </p:nvSpPr>
        <p:spPr/>
        <p:txBody>
          <a:bodyPr/>
          <a:lstStyle/>
          <a:p>
            <a:r>
              <a:rPr lang="en-US" dirty="0" smtClean="0"/>
              <a:t>Design Guidelines</a:t>
            </a:r>
            <a:endParaRPr lang="en-US" dirty="0"/>
          </a:p>
        </p:txBody>
      </p:sp>
    </p:spTree>
    <p:extLst>
      <p:ext uri="{BB962C8B-B14F-4D97-AF65-F5344CB8AC3E}">
        <p14:creationId xmlns:p14="http://schemas.microsoft.com/office/powerpoint/2010/main" val="2745623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Replace </a:t>
            </a:r>
            <a:r>
              <a:rPr lang="en-US" dirty="0"/>
              <a:t>text with images whenever possible</a:t>
            </a:r>
          </a:p>
          <a:p>
            <a:r>
              <a:rPr lang="en-US" dirty="0"/>
              <a:t>Use large, clean </a:t>
            </a:r>
            <a:r>
              <a:rPr lang="en-US" dirty="0" smtClean="0"/>
              <a:t>graphs and tables</a:t>
            </a:r>
            <a:endParaRPr lang="en-US" dirty="0"/>
          </a:p>
          <a:p>
            <a:r>
              <a:rPr lang="en-US" dirty="0"/>
              <a:t>Use sans serif for headings and serif for body </a:t>
            </a:r>
            <a:r>
              <a:rPr lang="en-US" dirty="0" smtClean="0"/>
              <a:t>text</a:t>
            </a:r>
          </a:p>
          <a:p>
            <a:endParaRPr lang="en-US" dirty="0"/>
          </a:p>
          <a:p>
            <a:endParaRPr lang="en-US" dirty="0"/>
          </a:p>
        </p:txBody>
      </p:sp>
      <p:sp>
        <p:nvSpPr>
          <p:cNvPr id="3" name="Title 2"/>
          <p:cNvSpPr>
            <a:spLocks noGrp="1"/>
          </p:cNvSpPr>
          <p:nvPr>
            <p:ph type="title"/>
          </p:nvPr>
        </p:nvSpPr>
        <p:spPr/>
        <p:txBody>
          <a:bodyPr/>
          <a:lstStyle/>
          <a:p>
            <a:r>
              <a:rPr lang="en-US" dirty="0" smtClean="0"/>
              <a:t>Design Guidelines</a:t>
            </a:r>
            <a:endParaRPr lang="en-US" dirty="0"/>
          </a:p>
        </p:txBody>
      </p:sp>
    </p:spTree>
    <p:extLst>
      <p:ext uri="{BB962C8B-B14F-4D97-AF65-F5344CB8AC3E}">
        <p14:creationId xmlns:p14="http://schemas.microsoft.com/office/powerpoint/2010/main" val="100850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834" y="-381000"/>
            <a:ext cx="10134600" cy="7239000"/>
          </a:xfrm>
          <a:prstGeom prst="rect">
            <a:avLst/>
          </a:prstGeom>
        </p:spPr>
      </p:pic>
    </p:spTree>
    <p:extLst>
      <p:ext uri="{BB962C8B-B14F-4D97-AF65-F5344CB8AC3E}">
        <p14:creationId xmlns:p14="http://schemas.microsoft.com/office/powerpoint/2010/main" val="11323798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Title</a:t>
            </a:r>
          </a:p>
          <a:p>
            <a:r>
              <a:rPr lang="en-US" dirty="0" smtClean="0"/>
              <a:t>Background</a:t>
            </a:r>
          </a:p>
          <a:p>
            <a:r>
              <a:rPr lang="en-US" dirty="0" smtClean="0"/>
              <a:t>Hypothesis</a:t>
            </a:r>
          </a:p>
          <a:p>
            <a:r>
              <a:rPr lang="en-US" dirty="0" smtClean="0"/>
              <a:t>Why is this important? Why should we care?</a:t>
            </a:r>
          </a:p>
          <a:p>
            <a:r>
              <a:rPr lang="en-US" dirty="0"/>
              <a:t>No abstract</a:t>
            </a:r>
          </a:p>
          <a:p>
            <a:pPr lvl="1"/>
            <a:r>
              <a:rPr lang="en-US" dirty="0"/>
              <a:t>The poster should serve as an abstract</a:t>
            </a:r>
          </a:p>
          <a:p>
            <a:r>
              <a:rPr lang="en-US" dirty="0" smtClean="0"/>
              <a:t>No blocks of text</a:t>
            </a:r>
          </a:p>
          <a:p>
            <a:pPr lvl="1"/>
            <a:r>
              <a:rPr lang="en-US" dirty="0" smtClean="0"/>
              <a:t>Will a picture help?</a:t>
            </a:r>
          </a:p>
          <a:p>
            <a:pPr lvl="1"/>
            <a:r>
              <a:rPr lang="en-US" dirty="0" smtClean="0"/>
              <a:t>Bullets, sentence lists</a:t>
            </a:r>
          </a:p>
        </p:txBody>
      </p:sp>
      <p:sp>
        <p:nvSpPr>
          <p:cNvPr id="3" name="Title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3762120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500"/>
                                        <p:tgtEl>
                                          <p:spTgt spid="2">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866</TotalTime>
  <Words>3637</Words>
  <Application>Microsoft Macintosh PowerPoint</Application>
  <PresentationFormat>On-screen Show (4:3)</PresentationFormat>
  <Paragraphs>264</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Poster Design</vt:lpstr>
      <vt:lpstr>The Purpose of a Poster</vt:lpstr>
      <vt:lpstr>The Purpose of a Poster </vt:lpstr>
      <vt:lpstr>How? </vt:lpstr>
      <vt:lpstr>Design: Why It’s Important</vt:lpstr>
      <vt:lpstr>Design Guidelines</vt:lpstr>
      <vt:lpstr>Design Guidelines</vt:lpstr>
      <vt:lpstr>PowerPoint Presentation</vt:lpstr>
      <vt:lpstr>Introduction</vt:lpstr>
      <vt:lpstr>PowerPoint Presentation</vt:lpstr>
      <vt:lpstr>Methods </vt:lpstr>
      <vt:lpstr>PowerPoint Presentation</vt:lpstr>
      <vt:lpstr>Results</vt:lpstr>
      <vt:lpstr>Conclusion</vt:lpstr>
      <vt:lpstr>PowerPoint Presentation</vt:lpstr>
      <vt:lpstr>Acknowledgements</vt:lpstr>
      <vt:lpstr>PowerPoint Presentation</vt:lpstr>
      <vt:lpstr>PowerPoint Presentation</vt:lpstr>
      <vt:lpstr>UCSF Poster Template</vt:lpstr>
      <vt:lpstr>PowerPoint Presentation</vt:lpstr>
      <vt:lpstr>Geriatrics Division Poster Template</vt:lpstr>
      <vt:lpstr>Division of Geriatrics Template</vt:lpstr>
      <vt:lpstr>Final Notes </vt:lpstr>
      <vt:lpstr>Sources</vt:lpstr>
    </vt:vector>
  </TitlesOfParts>
  <Company>SOM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Design</dc:title>
  <dc:creator>Pierluissi, Margot</dc:creator>
  <cp:lastModifiedBy>Pardis Esmaelii</cp:lastModifiedBy>
  <cp:revision>54</cp:revision>
  <dcterms:created xsi:type="dcterms:W3CDTF">2013-07-17T17:31:46Z</dcterms:created>
  <dcterms:modified xsi:type="dcterms:W3CDTF">2014-09-10T19:18:48Z</dcterms:modified>
</cp:coreProperties>
</file>