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4"/>
  </p:notesMasterIdLst>
  <p:sldIdLst>
    <p:sldId id="256" r:id="rId2"/>
    <p:sldId id="262" r:id="rId3"/>
    <p:sldId id="258" r:id="rId4"/>
    <p:sldId id="266" r:id="rId5"/>
    <p:sldId id="257" r:id="rId6"/>
    <p:sldId id="265" r:id="rId7"/>
    <p:sldId id="267" r:id="rId8"/>
    <p:sldId id="268" r:id="rId9"/>
    <p:sldId id="269" r:id="rId10"/>
    <p:sldId id="281" r:id="rId11"/>
    <p:sldId id="270" r:id="rId12"/>
    <p:sldId id="271" r:id="rId13"/>
    <p:sldId id="272" r:id="rId14"/>
    <p:sldId id="260" r:id="rId15"/>
    <p:sldId id="274" r:id="rId16"/>
    <p:sldId id="273" r:id="rId17"/>
    <p:sldId id="277" r:id="rId18"/>
    <p:sldId id="278" r:id="rId19"/>
    <p:sldId id="279" r:id="rId20"/>
    <p:sldId id="275" r:id="rId21"/>
    <p:sldId id="276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9" autoAdjust="0"/>
    <p:restoredTop sz="86323" autoAdjust="0"/>
  </p:normalViewPr>
  <p:slideViewPr>
    <p:cSldViewPr snapToGrid="0" snapToObjects="1">
      <p:cViewPr varScale="1">
        <p:scale>
          <a:sx n="89" d="100"/>
          <a:sy n="89" d="100"/>
        </p:scale>
        <p:origin x="-8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FF15-B04A-F745-B57B-294E671FFF5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BD97-8A3E-9E42-A002-029C20AD0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Average number of times articles from the journal have been cited in the past two years in the Journal Citation Report Year (JCR).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BD97-8A3E-9E42-A002-029C20AD08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Ethical misconduct can result in the paper being retracted from publication</a:t>
            </a:r>
          </a:p>
          <a:p>
            <a:r>
              <a:rPr lang="en-US" sz="1200" dirty="0" smtClean="0"/>
              <a:t>Retractions can damage author credibility and make future publication difficult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BD97-8A3E-9E42-A002-029C20AD08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8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B04C0BC-4C68-C84F-83B9-353C5285EC0A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33762A1-F185-EC4C-974A-68BB3E62B51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597" y="2365248"/>
            <a:ext cx="8406220" cy="978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Approach to Research Papers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0451"/>
            <a:ext cx="7772400" cy="877824"/>
          </a:xfrm>
        </p:spPr>
        <p:txBody>
          <a:bodyPr>
            <a:noAutofit/>
          </a:bodyPr>
          <a:lstStyle/>
          <a:p>
            <a:r>
              <a:rPr lang="en-US" sz="2400" dirty="0" smtClean="0"/>
              <a:t>Pardis Esmaeili, B.S.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Valcour</a:t>
            </a:r>
            <a:r>
              <a:rPr lang="en-US" sz="2400" dirty="0" smtClean="0"/>
              <a:t> Lab Mentoring Toolbox</a:t>
            </a:r>
          </a:p>
          <a:p>
            <a:r>
              <a:rPr lang="en-US" sz="2400" dirty="0" smtClean="0"/>
              <a:t>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825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 and Figures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4747" y="2021372"/>
            <a:ext cx="8525042" cy="3662814"/>
            <a:chOff x="51869" y="2808494"/>
            <a:chExt cx="8282809" cy="3662814"/>
          </a:xfrm>
        </p:grpSpPr>
        <p:sp>
          <p:nvSpPr>
            <p:cNvPr id="6" name="TextBox 5"/>
            <p:cNvSpPr txBox="1"/>
            <p:nvPr/>
          </p:nvSpPr>
          <p:spPr>
            <a:xfrm>
              <a:off x="51869" y="2808494"/>
              <a:ext cx="43726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Line Plots: </a:t>
              </a:r>
              <a:r>
                <a:rPr lang="en-US" sz="2200" dirty="0" smtClean="0"/>
                <a:t>relationship between variables</a:t>
              </a:r>
              <a:endParaRPr lang="en-US" sz="2200" dirty="0"/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694" y="3698250"/>
              <a:ext cx="3115041" cy="2773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731853" y="2808494"/>
              <a:ext cx="36028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Box Plot: </a:t>
              </a:r>
              <a:r>
                <a:rPr lang="en-US" sz="2200" dirty="0" smtClean="0"/>
                <a:t>Visualize center and spread of data</a:t>
              </a:r>
              <a:endParaRPr lang="en-US" sz="2200" dirty="0"/>
            </a:p>
          </p:txBody>
        </p:sp>
      </p:grpSp>
      <p:pic>
        <p:nvPicPr>
          <p:cNvPr id="9" name="Picture 8" descr="line grap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5" y="2911128"/>
            <a:ext cx="3275264" cy="277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Parts: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3200" dirty="0" smtClean="0"/>
              <a:t>Summarize findings, interpret results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Describe the novelty of the work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Contradictions and similarities to previous research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Limitations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7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Right Journal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1600200"/>
            <a:ext cx="8656618" cy="4946987"/>
          </a:xfrm>
        </p:spPr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Who is the target audience of the journal?</a:t>
            </a:r>
          </a:p>
          <a:p>
            <a:pPr marL="349250" lvl="1" indent="0">
              <a:buNone/>
            </a:pPr>
            <a:r>
              <a:rPr lang="en-US" sz="3200" dirty="0" smtClean="0"/>
              <a:t>	Physicians? Neuroscientists? Radiologists? Nurses?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What is the focus of the journal?</a:t>
            </a:r>
          </a:p>
          <a:p>
            <a:pPr marL="349250" lvl="1" indent="0">
              <a:buNone/>
            </a:pPr>
            <a:r>
              <a:rPr lang="en-US" sz="3200" dirty="0" smtClean="0"/>
              <a:t>	Clinical practice? Basic Science? Clinical Research?</a:t>
            </a:r>
          </a:p>
          <a:p>
            <a:pPr marL="914400" lvl="1" indent="-457200"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Has the journal published papers on similar research?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What is the journal’s impact factor?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9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Factor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127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3000" dirty="0" smtClean="0"/>
              <a:t>Demonstrates relative significance of journal within the field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Higher impact factor &gt; higher significance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68209" y="2520813"/>
            <a:ext cx="416734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95075" y="2049378"/>
            <a:ext cx="6492462" cy="933100"/>
            <a:chOff x="2432438" y="4885523"/>
            <a:chExt cx="6492462" cy="933100"/>
          </a:xfrm>
        </p:grpSpPr>
        <p:sp>
          <p:nvSpPr>
            <p:cNvPr id="5" name="TextBox 4"/>
            <p:cNvSpPr txBox="1"/>
            <p:nvPr/>
          </p:nvSpPr>
          <p:spPr>
            <a:xfrm>
              <a:off x="2432438" y="5356958"/>
              <a:ext cx="6492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Total # of articles published in last two years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9976" y="4885523"/>
              <a:ext cx="4972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# of citations in the JCR* year </a:t>
              </a:r>
              <a:endParaRPr lang="en-US" sz="2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80569" y="6243053"/>
            <a:ext cx="23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*Journal Citation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9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0" y="1523855"/>
            <a:ext cx="8487849" cy="425702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200" dirty="0" smtClean="0"/>
              <a:t>Author Responsibilities*: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ubstantial contribution to conception and design, or acquisition of data, or analysis and interpretation of results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Active engagement in drafting and revising of article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Provides final approval of the version to be published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940" y="5955577"/>
            <a:ext cx="31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*Based on ICMJE 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27400" y="6176019"/>
            <a:ext cx="152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Strange,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2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Authorship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2" y="1550894"/>
            <a:ext cx="8475579" cy="489268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What doesn’t qualify?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Providing funding, technical advice, reagents, samples, patient data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Providing students or technical personnel who perform studies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Routine collection of data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General supervision of research group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403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947"/>
            <a:ext cx="7770813" cy="1429871"/>
          </a:xfrm>
        </p:spPr>
        <p:txBody>
          <a:bodyPr/>
          <a:lstStyle/>
          <a:p>
            <a:r>
              <a:rPr lang="en-US" dirty="0" smtClean="0"/>
              <a:t>Submission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80" y="1938422"/>
            <a:ext cx="8408736" cy="430463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600" dirty="0"/>
              <a:t>Read ‘Instructions to </a:t>
            </a:r>
            <a:r>
              <a:rPr lang="en-US" sz="3600" dirty="0" smtClean="0"/>
              <a:t>Authors’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Check format specifications of journal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Send draft to all authors for review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Write a cover letter to editor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Suggest preferred reviewers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679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83" y="1550894"/>
            <a:ext cx="8406219" cy="485318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Read comments carefully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Be respectful when disagreeing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Address all comments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Include point by point explanation of changes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Send to authors for review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Re-run analyses if needed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4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10"/>
            <a:ext cx="4765388" cy="5150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u="sng" dirty="0" smtClean="0"/>
              <a:t>Common Reasons for Rejection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Repeated work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Failure to follow ‘Author Instructions’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Mismatch between paper and journal’s focus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Inadequate analyses and improper statistics</a:t>
            </a:r>
            <a:endParaRPr lang="en-US" sz="3000" dirty="0"/>
          </a:p>
        </p:txBody>
      </p:sp>
      <p:pic>
        <p:nvPicPr>
          <p:cNvPr id="4" name="Picture 3" descr="istock_000006671238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10" y="2525581"/>
            <a:ext cx="3254090" cy="2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6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if rejected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Don’t be discouraged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Re-run analyses or conduct additional experiments</a:t>
            </a:r>
          </a:p>
          <a:p>
            <a:pPr>
              <a:buFont typeface="Arial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ssess and modify statistical approach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Collect more data for larger sample size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Bolster the discussion</a:t>
            </a:r>
          </a:p>
          <a:p>
            <a:pPr>
              <a:buFont typeface="Arial"/>
              <a:buChar char="•"/>
            </a:pPr>
            <a:r>
              <a:rPr lang="en-US" sz="3200" dirty="0"/>
              <a:t>Consider a more appropriate journal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85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Publish?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568"/>
            <a:ext cx="5266184" cy="4821768"/>
          </a:xfrm>
        </p:spPr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US" sz="3200" dirty="0" smtClean="0"/>
              <a:t>Lessons learned</a:t>
            </a:r>
          </a:p>
          <a:p>
            <a:pPr marL="914400" lvl="1" indent="-457200">
              <a:buFont typeface="Arial"/>
              <a:buChar char="•"/>
            </a:pP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/>
              <a:t>Receive feedback </a:t>
            </a:r>
            <a:endParaRPr lang="en-US" sz="3200" dirty="0" smtClean="0"/>
          </a:p>
          <a:p>
            <a:pPr marL="914400" lvl="1" indent="-457200">
              <a:buFont typeface="Arial"/>
              <a:buChar char="•"/>
            </a:pPr>
            <a:endParaRPr lang="en-US" sz="3200" dirty="0" smtClean="0"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3200" dirty="0" smtClean="0"/>
              <a:t>Ideas for improving practice among other professionals</a:t>
            </a:r>
          </a:p>
          <a:p>
            <a:pPr marL="914400" lvl="1" indent="-457200">
              <a:lnSpc>
                <a:spcPct val="80000"/>
              </a:lnSpc>
              <a:buFont typeface="Arial"/>
              <a:buChar char="•"/>
            </a:pP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 smtClean="0"/>
              <a:t>Plant seeds for collaboration</a:t>
            </a:r>
          </a:p>
        </p:txBody>
      </p:sp>
      <p:pic>
        <p:nvPicPr>
          <p:cNvPr id="4" name="Picture 3" descr="k60109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82" y="2135396"/>
            <a:ext cx="2355307" cy="280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45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Considerations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3200" dirty="0" smtClean="0"/>
              <a:t>Don’t fabricate or manipulate results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Don’t exclude negative findings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Don’t plagiarize or self-plagiarize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Include author conflicts of interest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Include funding in acknowledgements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64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Ethical Violations</a:t>
            </a:r>
            <a:endParaRPr lang="en-US" dirty="0"/>
          </a:p>
        </p:txBody>
      </p:sp>
      <p:pic>
        <p:nvPicPr>
          <p:cNvPr id="9" name="Picture 8" descr="Screen Shot 2015-10-11 at 6.0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9" y="1550894"/>
            <a:ext cx="8189915" cy="26599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4597342"/>
            <a:ext cx="8028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Banning authors from future publication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Placing authors on  a “watch list”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In serious cases, criminal or financial repercussions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1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7246"/>
            <a:ext cx="7770813" cy="4257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000" dirty="0" smtClean="0"/>
          </a:p>
          <a:p>
            <a:pPr marL="0" indent="0" algn="ctr">
              <a:buNone/>
            </a:pPr>
            <a:r>
              <a:rPr lang="en-US" sz="7000" dirty="0" smtClean="0"/>
              <a:t>GOOD LUCK!!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36006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6" y="1814862"/>
            <a:ext cx="6009554" cy="47502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Analyses Plan: Organize and Prepare</a:t>
            </a:r>
          </a:p>
          <a:p>
            <a:pPr marL="811213" lvl="1" indent="-514350">
              <a:buFont typeface="+mj-lt"/>
              <a:buAutoNum type="arabicPeriod"/>
            </a:pPr>
            <a:r>
              <a:rPr lang="en-US" sz="2800" dirty="0" smtClean="0"/>
              <a:t>Introduction</a:t>
            </a:r>
          </a:p>
          <a:p>
            <a:pPr marL="811213" lvl="1" indent="-514350">
              <a:buFont typeface="+mj-lt"/>
              <a:buAutoNum type="arabicPeriod"/>
            </a:pPr>
            <a:r>
              <a:rPr lang="en-US" sz="2800" dirty="0" smtClean="0"/>
              <a:t>Study Design</a:t>
            </a:r>
          </a:p>
          <a:p>
            <a:pPr marL="811213" lvl="1" indent="-514350">
              <a:buFont typeface="+mj-lt"/>
              <a:buAutoNum type="arabicPeriod"/>
            </a:pPr>
            <a:r>
              <a:rPr lang="en-US" sz="2800" dirty="0" smtClean="0"/>
              <a:t>Statistical Considerations</a:t>
            </a:r>
          </a:p>
          <a:p>
            <a:pPr marL="811213" lvl="1" indent="-514350">
              <a:buFont typeface="+mj-lt"/>
              <a:buAutoNum type="arabicPeriod"/>
            </a:pPr>
            <a:r>
              <a:rPr lang="en-US" sz="2800" dirty="0" smtClean="0"/>
              <a:t>Accrual and Study Completion</a:t>
            </a:r>
          </a:p>
          <a:p>
            <a:pPr marL="811213" lvl="1" indent="-514350">
              <a:buFont typeface="+mj-lt"/>
              <a:buAutoNum type="arabicPeriod"/>
            </a:pPr>
            <a:r>
              <a:rPr lang="en-US" sz="2800" dirty="0" smtClean="0"/>
              <a:t>Demographics and Baseline Information</a:t>
            </a:r>
          </a:p>
          <a:p>
            <a:pPr marL="811213" lvl="1" indent="-514350">
              <a:buFont typeface="+mj-lt"/>
              <a:buAutoNum type="arabicPeriod"/>
            </a:pPr>
            <a:r>
              <a:rPr lang="en-US" sz="2800" dirty="0" smtClean="0"/>
              <a:t>Primary Analyses</a:t>
            </a:r>
          </a:p>
          <a:p>
            <a:pPr marL="811213" lvl="1" indent="-514350">
              <a:buFont typeface="+mj-lt"/>
              <a:buAutoNum type="arabicPeriod"/>
            </a:pPr>
            <a:r>
              <a:rPr lang="en-US" sz="2800" dirty="0" smtClean="0"/>
              <a:t>Secondary Analyses</a:t>
            </a:r>
          </a:p>
          <a:p>
            <a:pPr marL="811213" lvl="1" indent="-514350">
              <a:buFont typeface="+mj-lt"/>
              <a:buAutoNum type="arabicPeriod"/>
            </a:pPr>
            <a:r>
              <a:rPr lang="en-US" sz="2800" dirty="0" smtClean="0"/>
              <a:t>Summary of major findings</a:t>
            </a:r>
          </a:p>
          <a:p>
            <a:pPr marL="811213" lvl="1" indent="-514350">
              <a:buFont typeface="+mj-lt"/>
              <a:buAutoNum type="arabicPeriod"/>
            </a:pPr>
            <a:r>
              <a:rPr lang="en-US" sz="2800" dirty="0" smtClean="0"/>
              <a:t>Annotated Bibliography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keep-calm-and-organize-3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12" y="2468613"/>
            <a:ext cx="2532463" cy="26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Writing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5409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000" dirty="0" smtClean="0"/>
              <a:t>Literature Review: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Create annotated bibliography of related literature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Create a table: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70036"/>
              </p:ext>
            </p:extLst>
          </p:nvPr>
        </p:nvGraphicFramePr>
        <p:xfrm>
          <a:off x="232510" y="3913092"/>
          <a:ext cx="8643205" cy="23774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8641"/>
                <a:gridCol w="1728641"/>
                <a:gridCol w="1514910"/>
                <a:gridCol w="1942372"/>
                <a:gridCol w="17286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Results/Statistical</a:t>
                      </a:r>
                      <a:r>
                        <a:rPr lang="en-US" baseline="0" dirty="0" smtClean="0"/>
                        <a:t> 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Title,</a:t>
                      </a:r>
                      <a:r>
                        <a:rPr lang="en-US" baseline="0" dirty="0" smtClean="0"/>
                        <a:t> year, journal, first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size, procedures, tools used, timeline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analyses, significant data, 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sample size? Gaps</a:t>
                      </a:r>
                      <a:r>
                        <a:rPr lang="en-US" baseline="0" dirty="0" smtClean="0"/>
                        <a:t> in design and implementation?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or three</a:t>
                      </a:r>
                      <a:r>
                        <a:rPr lang="en-US" baseline="0" dirty="0" smtClean="0"/>
                        <a:t> bullet points regarding significance of results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4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report?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 smtClean="0"/>
              <a:t>Identify two or three key points</a:t>
            </a:r>
          </a:p>
          <a:p>
            <a:pPr>
              <a:buFontTx/>
              <a:buChar char="-"/>
            </a:pPr>
            <a:r>
              <a:rPr lang="en-US" sz="3200" dirty="0" smtClean="0"/>
              <a:t>How will these points further inform clinical practice?</a:t>
            </a:r>
          </a:p>
          <a:p>
            <a:pPr>
              <a:buFontTx/>
              <a:buChar char="-"/>
            </a:pPr>
            <a:r>
              <a:rPr lang="en-US" sz="3200" dirty="0" smtClean="0"/>
              <a:t>Unexpected results? Why?</a:t>
            </a:r>
          </a:p>
        </p:txBody>
      </p:sp>
    </p:spTree>
    <p:extLst>
      <p:ext uri="{BB962C8B-B14F-4D97-AF65-F5344CB8AC3E}">
        <p14:creationId xmlns:p14="http://schemas.microsoft.com/office/powerpoint/2010/main" val="347818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Parts: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Set the stage in 2-3 paragraphs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What’s the problem?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Discuss the previous work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What is missing from previous work?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How does your work contribute to the gaps in knowledge?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1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Parts: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98" y="1600200"/>
            <a:ext cx="8674504" cy="496487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000" dirty="0" smtClean="0"/>
              <a:t>Enough details to reproduce the work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Subject selection, inclusion/exclusion criteria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Tools used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Describe dependent/independent variables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Reference other studies </a:t>
            </a:r>
          </a:p>
          <a:p>
            <a:pPr lvl="2">
              <a:buFont typeface="Arial"/>
              <a:buChar char="•"/>
            </a:pPr>
            <a:r>
              <a:rPr lang="en-US" sz="3000" dirty="0" smtClean="0"/>
              <a:t>“We used the Geriatric Depression Scale as it’s validity has been proven in previous literature”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Use tables and figures when possible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Parts: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8" y="1869141"/>
            <a:ext cx="8689474" cy="4257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Focus on objective findings: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Significance tests (ANOVA, multi-linear regression, Intra Correlation Test)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Provide p-values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Use simple and clear tables and figures </a:t>
            </a:r>
          </a:p>
        </p:txBody>
      </p:sp>
    </p:spTree>
    <p:extLst>
      <p:ext uri="{BB962C8B-B14F-4D97-AF65-F5344CB8AC3E}">
        <p14:creationId xmlns:p14="http://schemas.microsoft.com/office/powerpoint/2010/main" val="233393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Charts and Figures	</a:t>
            </a:r>
            <a:endParaRPr lang="en-US" dirty="0"/>
          </a:p>
        </p:txBody>
      </p:sp>
      <p:pic>
        <p:nvPicPr>
          <p:cNvPr id="5" name="Chart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5" r="10556"/>
          <a:stretch>
            <a:fillRect/>
          </a:stretch>
        </p:blipFill>
        <p:spPr bwMode="invGray">
          <a:xfrm>
            <a:off x="3106683" y="4266937"/>
            <a:ext cx="2245895" cy="17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8452" y="5882934"/>
            <a:ext cx="3531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Pie Chart: </a:t>
            </a:r>
            <a:r>
              <a:rPr lang="en-US" sz="2200" dirty="0" smtClean="0"/>
              <a:t>Displays parts of the whole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381042" y="1276680"/>
            <a:ext cx="4573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Bar Graphs: </a:t>
            </a:r>
            <a:r>
              <a:rPr lang="en-US" sz="2200" dirty="0" smtClean="0"/>
              <a:t>Compare different categories of data</a:t>
            </a:r>
            <a:endParaRPr lang="en-US" sz="2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17" y="2083933"/>
            <a:ext cx="3448266" cy="20109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1298575"/>
            <a:ext cx="4384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Histograms: </a:t>
            </a:r>
            <a:r>
              <a:rPr lang="en-US" sz="2200" dirty="0" smtClean="0"/>
              <a:t>Distribution </a:t>
            </a:r>
          </a:p>
          <a:p>
            <a:pPr algn="ctr"/>
            <a:r>
              <a:rPr lang="en-US" sz="2200" dirty="0" smtClean="0"/>
              <a:t>and Frequency of Variables</a:t>
            </a:r>
            <a:endParaRPr lang="en-US" sz="2200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r="1330"/>
          <a:stretch>
            <a:fillRect/>
          </a:stretch>
        </p:blipFill>
        <p:spPr bwMode="auto">
          <a:xfrm>
            <a:off x="4840407" y="2083933"/>
            <a:ext cx="3670790" cy="2010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81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1511</TotalTime>
  <Words>702</Words>
  <Application>Microsoft Macintosh PowerPoint</Application>
  <PresentationFormat>On-screen Show (4:3)</PresentationFormat>
  <Paragraphs>148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Story</vt:lpstr>
      <vt:lpstr>Approach to Research Papers</vt:lpstr>
      <vt:lpstr>Why Publish?</vt:lpstr>
      <vt:lpstr>Where to start?</vt:lpstr>
      <vt:lpstr>Before Writing </vt:lpstr>
      <vt:lpstr>What to report?</vt:lpstr>
      <vt:lpstr>The Parts: Introduction</vt:lpstr>
      <vt:lpstr>The Parts: Methods</vt:lpstr>
      <vt:lpstr>The Parts: Results</vt:lpstr>
      <vt:lpstr>Charts and Figures </vt:lpstr>
      <vt:lpstr>Charts and Figures</vt:lpstr>
      <vt:lpstr>The Parts: Discussion</vt:lpstr>
      <vt:lpstr>Finding The Right Journal  </vt:lpstr>
      <vt:lpstr>Impact Factor </vt:lpstr>
      <vt:lpstr>Authorship</vt:lpstr>
      <vt:lpstr>Authorship </vt:lpstr>
      <vt:lpstr>Submission </vt:lpstr>
      <vt:lpstr>Response to Reviewers</vt:lpstr>
      <vt:lpstr>Rejections</vt:lpstr>
      <vt:lpstr>What to do if rejected</vt:lpstr>
      <vt:lpstr>Ethical Considerations </vt:lpstr>
      <vt:lpstr>Consequences of Ethical Violations</vt:lpstr>
      <vt:lpstr>PowerPoint Presentation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Research Papers</dc:title>
  <dc:creator>Pardis Esmaeili</dc:creator>
  <cp:lastModifiedBy>Pardis Esmaeili</cp:lastModifiedBy>
  <cp:revision>62</cp:revision>
  <dcterms:created xsi:type="dcterms:W3CDTF">2015-08-29T03:50:43Z</dcterms:created>
  <dcterms:modified xsi:type="dcterms:W3CDTF">2015-10-22T00:51:38Z</dcterms:modified>
</cp:coreProperties>
</file>