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68" r:id="rId4"/>
    <p:sldId id="287" r:id="rId5"/>
    <p:sldId id="292" r:id="rId6"/>
    <p:sldId id="259" r:id="rId7"/>
    <p:sldId id="282" r:id="rId8"/>
    <p:sldId id="269" r:id="rId9"/>
    <p:sldId id="294" r:id="rId10"/>
    <p:sldId id="265" r:id="rId11"/>
    <p:sldId id="272" r:id="rId12"/>
    <p:sldId id="291" r:id="rId13"/>
    <p:sldId id="288" r:id="rId14"/>
    <p:sldId id="289" r:id="rId15"/>
    <p:sldId id="293" r:id="rId16"/>
    <p:sldId id="263" r:id="rId17"/>
    <p:sldId id="286" r:id="rId18"/>
    <p:sldId id="273" r:id="rId19"/>
    <p:sldId id="280" r:id="rId20"/>
    <p:sldId id="258" r:id="rId21"/>
    <p:sldId id="275" r:id="rId22"/>
    <p:sldId id="283" r:id="rId23"/>
    <p:sldId id="284" r:id="rId24"/>
    <p:sldId id="266"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86323" autoAdjust="0"/>
  </p:normalViewPr>
  <p:slideViewPr>
    <p:cSldViewPr snapToGrid="0" snapToObjects="1">
      <p:cViewPr varScale="1">
        <p:scale>
          <a:sx n="89" d="100"/>
          <a:sy n="89" d="100"/>
        </p:scale>
        <p:origin x="-19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73244586614173"/>
          <c:y val="0.155999753937008"/>
          <c:w val="0.509586614173228"/>
          <c:h val="0.734552411417323"/>
        </c:manualLayout>
      </c:layout>
      <c:barChart>
        <c:barDir val="bar"/>
        <c:grouping val="clustered"/>
        <c:varyColors val="0"/>
        <c:ser>
          <c:idx val="0"/>
          <c:order val="0"/>
          <c:tx>
            <c:strRef>
              <c:f>Sheet1!$B$1</c:f>
              <c:strCache>
                <c:ptCount val="1"/>
                <c:pt idx="0">
                  <c:v>Series 1</c:v>
                </c:pt>
              </c:strCache>
            </c:strRef>
          </c:tx>
          <c:invertIfNegative val="0"/>
          <c:dLbls>
            <c:dLbl>
              <c:idx val="0"/>
              <c:layout>
                <c:manualLayout>
                  <c:x val="-0.0740740740740741"/>
                  <c:y val="-0.00562797074873282"/>
                </c:manualLayout>
              </c:layout>
              <c:tx>
                <c:rich>
                  <a:bodyPr/>
                  <a:lstStyle/>
                  <a:p>
                    <a:r>
                      <a:rPr lang="en-US" sz="1400" b="1" i="0" dirty="0">
                        <a:solidFill>
                          <a:schemeClr val="bg1"/>
                        </a:solidFill>
                        <a:latin typeface="Arial"/>
                        <a:cs typeface="Arial"/>
                      </a:rPr>
                      <a:t>5.60%</a:t>
                    </a:r>
                    <a:endParaRPr lang="en-US" sz="1600" dirty="0"/>
                  </a:p>
                </c:rich>
              </c:tx>
              <c:showLegendKey val="0"/>
              <c:showVal val="1"/>
              <c:showCatName val="0"/>
              <c:showSerName val="0"/>
              <c:showPercent val="0"/>
              <c:showBubbleSize val="0"/>
            </c:dLbl>
            <c:dLbl>
              <c:idx val="1"/>
              <c:layout>
                <c:manualLayout>
                  <c:x val="-0.0925927141051813"/>
                  <c:y val="-0.00281398537436631"/>
                </c:manualLayout>
              </c:layout>
              <c:showLegendKey val="0"/>
              <c:showVal val="1"/>
              <c:showCatName val="0"/>
              <c:showSerName val="0"/>
              <c:showPercent val="0"/>
              <c:showBubbleSize val="0"/>
            </c:dLbl>
            <c:dLbl>
              <c:idx val="2"/>
              <c:layout>
                <c:manualLayout>
                  <c:x val="-0.0895062943520949"/>
                  <c:y val="-0.00562797074873282"/>
                </c:manualLayout>
              </c:layout>
              <c:showLegendKey val="0"/>
              <c:showVal val="1"/>
              <c:showCatName val="0"/>
              <c:showSerName val="0"/>
              <c:showPercent val="0"/>
              <c:showBubbleSize val="0"/>
            </c:dLbl>
            <c:dLbl>
              <c:idx val="3"/>
              <c:layout>
                <c:manualLayout>
                  <c:x val="-0.100308641975309"/>
                  <c:y val="-0.00281398537436641"/>
                </c:manualLayout>
              </c:layout>
              <c:showLegendKey val="0"/>
              <c:showVal val="1"/>
              <c:showCatName val="0"/>
              <c:showSerName val="0"/>
              <c:showPercent val="0"/>
              <c:showBubbleSize val="0"/>
            </c:dLbl>
            <c:dLbl>
              <c:idx val="4"/>
              <c:layout>
                <c:manualLayout>
                  <c:x val="-0.0987654320987654"/>
                  <c:y val="-0.00562797074873282"/>
                </c:manualLayout>
              </c:layout>
              <c:showLegendKey val="0"/>
              <c:showVal val="1"/>
              <c:showCatName val="0"/>
              <c:showSerName val="0"/>
              <c:showPercent val="0"/>
              <c:showBubbleSize val="0"/>
            </c:dLbl>
            <c:txPr>
              <a:bodyPr/>
              <a:lstStyle/>
              <a:p>
                <a:pPr>
                  <a:defRPr sz="1400" b="1" i="0">
                    <a:solidFill>
                      <a:schemeClr val="bg1"/>
                    </a:solidFill>
                    <a:latin typeface="Arial"/>
                    <a:cs typeface="Arial"/>
                  </a:defRPr>
                </a:pPr>
                <a:endParaRPr lang="en-US"/>
              </a:p>
            </c:txPr>
            <c:showLegendKey val="0"/>
            <c:showVal val="1"/>
            <c:showCatName val="0"/>
            <c:showSerName val="0"/>
            <c:showPercent val="0"/>
            <c:showBubbleSize val="0"/>
            <c:showLeaderLines val="0"/>
          </c:dLbls>
          <c:cat>
            <c:strRef>
              <c:f>Sheet1!$A$2:$A$6</c:f>
              <c:strCache>
                <c:ptCount val="5"/>
                <c:pt idx="0">
                  <c:v>STEM PhD Recipients </c:v>
                </c:pt>
                <c:pt idx="1">
                  <c:v>Graduate Students </c:v>
                </c:pt>
                <c:pt idx="2">
                  <c:v>STEM** BA Recepients </c:v>
                </c:pt>
                <c:pt idx="3">
                  <c:v>All Undergraduate Students</c:v>
                </c:pt>
                <c:pt idx="4">
                  <c:v>K-12 School-Age Population (2005)</c:v>
                </c:pt>
              </c:strCache>
            </c:strRef>
          </c:cat>
          <c:val>
            <c:numRef>
              <c:f>Sheet1!$B$2:$B$6</c:f>
              <c:numCache>
                <c:formatCode>0.00%</c:formatCode>
                <c:ptCount val="5"/>
                <c:pt idx="0">
                  <c:v>0.056</c:v>
                </c:pt>
                <c:pt idx="1">
                  <c:v>0.173</c:v>
                </c:pt>
                <c:pt idx="2">
                  <c:v>0.167</c:v>
                </c:pt>
                <c:pt idx="3">
                  <c:v>0.257</c:v>
                </c:pt>
                <c:pt idx="4">
                  <c:v>0.355</c:v>
                </c:pt>
              </c:numCache>
            </c:numRef>
          </c:val>
        </c:ser>
        <c:dLbls>
          <c:showLegendKey val="0"/>
          <c:showVal val="0"/>
          <c:showCatName val="0"/>
          <c:showSerName val="0"/>
          <c:showPercent val="0"/>
          <c:showBubbleSize val="0"/>
        </c:dLbls>
        <c:gapWidth val="150"/>
        <c:axId val="2140769640"/>
        <c:axId val="2140772680"/>
      </c:barChart>
      <c:catAx>
        <c:axId val="2140769640"/>
        <c:scaling>
          <c:orientation val="minMax"/>
        </c:scaling>
        <c:delete val="0"/>
        <c:axPos val="l"/>
        <c:majorTickMark val="out"/>
        <c:minorTickMark val="none"/>
        <c:tickLblPos val="nextTo"/>
        <c:txPr>
          <a:bodyPr/>
          <a:lstStyle/>
          <a:p>
            <a:pPr>
              <a:defRPr sz="1600">
                <a:latin typeface="Arial"/>
              </a:defRPr>
            </a:pPr>
            <a:endParaRPr lang="en-US"/>
          </a:p>
        </c:txPr>
        <c:crossAx val="2140772680"/>
        <c:crosses val="autoZero"/>
        <c:auto val="0"/>
        <c:lblAlgn val="ctr"/>
        <c:lblOffset val="100"/>
        <c:noMultiLvlLbl val="0"/>
      </c:catAx>
      <c:valAx>
        <c:axId val="2140772680"/>
        <c:scaling>
          <c:orientation val="minMax"/>
        </c:scaling>
        <c:delete val="0"/>
        <c:axPos val="b"/>
        <c:majorGridlines/>
        <c:numFmt formatCode="0.00%" sourceLinked="1"/>
        <c:majorTickMark val="out"/>
        <c:minorTickMark val="none"/>
        <c:tickLblPos val="nextTo"/>
        <c:txPr>
          <a:bodyPr/>
          <a:lstStyle/>
          <a:p>
            <a:pPr>
              <a:defRPr sz="1600">
                <a:latin typeface="Arial"/>
              </a:defRPr>
            </a:pPr>
            <a:endParaRPr lang="en-US"/>
          </a:p>
        </c:txPr>
        <c:crossAx val="214076964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0.1821</cdr:x>
      <cdr:y>0.52114</cdr:y>
    </cdr:from>
    <cdr:to>
      <cdr:x>0.29321</cdr:x>
      <cdr:y>0.72375</cdr:y>
    </cdr:to>
    <cdr:sp macro="" textlink="">
      <cdr:nvSpPr>
        <cdr:cNvPr id="2" name="TextBox 1"/>
        <cdr:cNvSpPr txBox="1"/>
      </cdr:nvSpPr>
      <cdr:spPr>
        <a:xfrm xmlns:a="http://schemas.openxmlformats.org/drawingml/2006/main">
          <a:off x="1498600" y="235200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a:t>
          </a:r>
          <a:endParaRPr lang="en-US" sz="1100" dirty="0"/>
        </a:p>
      </cdr:txBody>
    </cdr:sp>
  </cdr:relSizeAnchor>
  <cdr:relSizeAnchor xmlns:cdr="http://schemas.openxmlformats.org/drawingml/2006/chartDrawing">
    <cdr:from>
      <cdr:x>0.88889</cdr:x>
      <cdr:y>0.1103</cdr:y>
    </cdr:from>
    <cdr:to>
      <cdr:x>1</cdr:x>
      <cdr:y>0.31291</cdr:y>
    </cdr:to>
    <cdr:sp macro="" textlink="">
      <cdr:nvSpPr>
        <cdr:cNvPr id="3" name="TextBox 2"/>
        <cdr:cNvSpPr txBox="1"/>
      </cdr:nvSpPr>
      <cdr:spPr>
        <a:xfrm xmlns:a="http://schemas.openxmlformats.org/drawingml/2006/main">
          <a:off x="7708900" y="49780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4499F0-F4C6-9743-9252-2B58B0AA3589}" type="datetimeFigureOut">
              <a:rPr lang="en-US" smtClean="0"/>
              <a:t>10/21/15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80CBB0-6DAD-7846-AA92-CA59E86A68AE}" type="slidenum">
              <a:rPr lang="en-US" smtClean="0"/>
              <a:t>‹#›</a:t>
            </a:fld>
            <a:endParaRPr lang="en-US"/>
          </a:p>
        </p:txBody>
      </p:sp>
    </p:spTree>
    <p:extLst>
      <p:ext uri="{BB962C8B-B14F-4D97-AF65-F5344CB8AC3E}">
        <p14:creationId xmlns:p14="http://schemas.microsoft.com/office/powerpoint/2010/main" val="34521512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of color</a:t>
            </a:r>
          </a:p>
          <a:p>
            <a:r>
              <a:rPr lang="en-US" dirty="0" smtClean="0"/>
              <a:t>LGBTI</a:t>
            </a:r>
          </a:p>
          <a:p>
            <a:r>
              <a:rPr lang="en-US" dirty="0" smtClean="0"/>
              <a:t>Differently</a:t>
            </a:r>
            <a:r>
              <a:rPr lang="en-US" baseline="0" dirty="0" smtClean="0"/>
              <a:t> abled individuals</a:t>
            </a:r>
          </a:p>
          <a:p>
            <a:r>
              <a:rPr lang="en-US" baseline="0" dirty="0" smtClean="0"/>
              <a:t>Undocumented immigrants</a:t>
            </a:r>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2</a:t>
            </a:fld>
            <a:endParaRPr lang="en-US"/>
          </a:p>
        </p:txBody>
      </p:sp>
    </p:spTree>
    <p:extLst>
      <p:ext uri="{BB962C8B-B14F-4D97-AF65-F5344CB8AC3E}">
        <p14:creationId xmlns:p14="http://schemas.microsoft.com/office/powerpoint/2010/main" val="3150886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16</a:t>
            </a:fld>
            <a:endParaRPr lang="en-US"/>
          </a:p>
        </p:txBody>
      </p:sp>
    </p:spTree>
    <p:extLst>
      <p:ext uri="{BB962C8B-B14F-4D97-AF65-F5344CB8AC3E}">
        <p14:creationId xmlns:p14="http://schemas.microsoft.com/office/powerpoint/2010/main" val="1002754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18</a:t>
            </a:fld>
            <a:endParaRPr lang="en-US"/>
          </a:p>
        </p:txBody>
      </p:sp>
    </p:spTree>
    <p:extLst>
      <p:ext uri="{BB962C8B-B14F-4D97-AF65-F5344CB8AC3E}">
        <p14:creationId xmlns:p14="http://schemas.microsoft.com/office/powerpoint/2010/main" val="345548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Psychosocial:</a:t>
            </a:r>
          </a:p>
          <a:p>
            <a:endParaRPr lang="en-US" dirty="0" smtClean="0"/>
          </a:p>
          <a:p>
            <a:r>
              <a:rPr lang="en-US" dirty="0" smtClean="0"/>
              <a:t>Current race</a:t>
            </a:r>
            <a:r>
              <a:rPr lang="en-US" baseline="0" dirty="0" smtClean="0"/>
              <a:t> climate around Blacks in America can affect Black mentee’s sense of safety and worth to society. Triggering events of shootings and harassment can accumulatively affect mentee’s psychological ability to handle stress and criticism in their own life.</a:t>
            </a:r>
          </a:p>
          <a:p>
            <a:endParaRPr lang="en-US" dirty="0" smtClean="0"/>
          </a:p>
          <a:p>
            <a:r>
              <a:rPr lang="en-US" dirty="0" smtClean="0"/>
              <a:t>Economic disadvantages</a:t>
            </a:r>
            <a:r>
              <a:rPr lang="en-US" baseline="0" dirty="0" smtClean="0"/>
              <a:t> leading to lack of access to quality schools and education and development resources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20</a:t>
            </a:fld>
            <a:endParaRPr lang="en-US"/>
          </a:p>
        </p:txBody>
      </p:sp>
    </p:spTree>
    <p:extLst>
      <p:ext uri="{BB962C8B-B14F-4D97-AF65-F5344CB8AC3E}">
        <p14:creationId xmlns:p14="http://schemas.microsoft.com/office/powerpoint/2010/main" val="2926906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21</a:t>
            </a:fld>
            <a:endParaRPr lang="en-US"/>
          </a:p>
        </p:txBody>
      </p:sp>
    </p:spTree>
    <p:extLst>
      <p:ext uri="{BB962C8B-B14F-4D97-AF65-F5344CB8AC3E}">
        <p14:creationId xmlns:p14="http://schemas.microsoft.com/office/powerpoint/2010/main" val="33471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p>
          <a:p>
            <a:r>
              <a:rPr lang="en-US" dirty="0" smtClean="0"/>
              <a:t>Assuming chaotic lifestyle based on someone having tattoos</a:t>
            </a:r>
          </a:p>
          <a:p>
            <a:r>
              <a:rPr lang="en-US" dirty="0" smtClean="0"/>
              <a:t>Presence</a:t>
            </a:r>
            <a:r>
              <a:rPr lang="en-US" baseline="0" dirty="0" smtClean="0"/>
              <a:t> of drug abuse in an African American individual</a:t>
            </a:r>
          </a:p>
          <a:p>
            <a:r>
              <a:rPr lang="en-US" baseline="0" dirty="0" smtClean="0"/>
              <a:t>Women and lack of mathematical ability</a:t>
            </a:r>
          </a:p>
          <a:p>
            <a:r>
              <a:rPr lang="en-US" baseline="0" dirty="0" smtClean="0"/>
              <a:t>Black men and athleticism</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22</a:t>
            </a:fld>
            <a:endParaRPr lang="en-US"/>
          </a:p>
        </p:txBody>
      </p:sp>
    </p:spTree>
    <p:extLst>
      <p:ext uri="{BB962C8B-B14F-4D97-AF65-F5344CB8AC3E}">
        <p14:creationId xmlns:p14="http://schemas.microsoft.com/office/powerpoint/2010/main" val="3692440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23</a:t>
            </a:fld>
            <a:endParaRPr lang="en-US"/>
          </a:p>
        </p:txBody>
      </p:sp>
    </p:spTree>
    <p:extLst>
      <p:ext uri="{BB962C8B-B14F-4D97-AF65-F5344CB8AC3E}">
        <p14:creationId xmlns:p14="http://schemas.microsoft.com/office/powerpoint/2010/main" val="1451344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Regular self-assessments to evaluate</a:t>
            </a:r>
            <a:r>
              <a:rPr lang="en-US" baseline="0" dirty="0" smtClean="0"/>
              <a:t> existing skills, areas in need of improvement, opportunities for building new necessary skills</a:t>
            </a:r>
          </a:p>
          <a:p>
            <a:r>
              <a:rPr lang="en-US" baseline="0" dirty="0" smtClean="0"/>
              <a:t>Engage with other URM- peer mentoring and support in order to alleviate sense of isolation and tokenism</a:t>
            </a:r>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25</a:t>
            </a:fld>
            <a:endParaRPr lang="en-US"/>
          </a:p>
        </p:txBody>
      </p:sp>
    </p:spTree>
    <p:extLst>
      <p:ext uri="{BB962C8B-B14F-4D97-AF65-F5344CB8AC3E}">
        <p14:creationId xmlns:p14="http://schemas.microsoft.com/office/powerpoint/2010/main" val="1271770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4</a:t>
            </a:fld>
            <a:endParaRPr lang="en-US"/>
          </a:p>
        </p:txBody>
      </p:sp>
    </p:spTree>
    <p:extLst>
      <p:ext uri="{BB962C8B-B14F-4D97-AF65-F5344CB8AC3E}">
        <p14:creationId xmlns:p14="http://schemas.microsoft.com/office/powerpoint/2010/main" val="1961107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Based on respondents of UCSF’s Campus Climate Survey, 2014</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6</a:t>
            </a:fld>
            <a:endParaRPr lang="en-US"/>
          </a:p>
        </p:txBody>
      </p:sp>
    </p:spTree>
    <p:extLst>
      <p:ext uri="{BB962C8B-B14F-4D97-AF65-F5344CB8AC3E}">
        <p14:creationId xmlns:p14="http://schemas.microsoft.com/office/powerpoint/2010/main" val="2168386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recent report of</a:t>
            </a:r>
            <a:r>
              <a:rPr lang="en-US" baseline="0" dirty="0" smtClean="0"/>
              <a:t> interviews from 25 African-American physicians, including  2 black physicians:</a:t>
            </a:r>
          </a:p>
          <a:p>
            <a:r>
              <a:rPr lang="en-US" baseline="0" dirty="0" smtClean="0"/>
              <a:t>African-Americans, Latinos, and Native Americans experienced bias and discrimination due to skin color and ethnicity early enough that it impacted their educational opportunities, view of them-selves, and external biases from others. (Nunez-Smith, 2007)</a:t>
            </a:r>
          </a:p>
          <a:p>
            <a:endParaRPr lang="en-US" baseline="0" dirty="0" smtClean="0"/>
          </a:p>
          <a:p>
            <a:r>
              <a:rPr lang="en-US" baseline="0" dirty="0" smtClean="0"/>
              <a:t>This is not necessarily the case for Africans or immigrants who have migrated to the US later in life, in high school, for example.</a:t>
            </a:r>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7</a:t>
            </a:fld>
            <a:endParaRPr lang="en-US"/>
          </a:p>
        </p:txBody>
      </p:sp>
    </p:spTree>
    <p:extLst>
      <p:ext uri="{BB962C8B-B14F-4D97-AF65-F5344CB8AC3E}">
        <p14:creationId xmlns:p14="http://schemas.microsoft.com/office/powerpoint/2010/main" val="1157613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African American</a:t>
            </a:r>
          </a:p>
          <a:p>
            <a:r>
              <a:rPr lang="en-US" dirty="0" smtClean="0"/>
              <a:t>Hispanic or Latino</a:t>
            </a:r>
          </a:p>
          <a:p>
            <a:endParaRPr lang="en-US" dirty="0" smtClean="0"/>
          </a:p>
          <a:p>
            <a:r>
              <a:rPr lang="en-US" dirty="0" smtClean="0"/>
              <a:t>Physically</a:t>
            </a:r>
            <a:r>
              <a:rPr lang="en-US" baseline="0" dirty="0" smtClean="0"/>
              <a:t> or developmentally impaired students have limited capacity to fully participate in all educational experiences</a:t>
            </a:r>
          </a:p>
          <a:p>
            <a:r>
              <a:rPr lang="en-US" baseline="0" dirty="0" smtClean="0"/>
              <a:t>Leaving them out of opportunities to connect with, form social groups and networks, and establish community within the educational setting leading to isolation and the psychological difficulties arising from isolation</a:t>
            </a:r>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8</a:t>
            </a:fld>
            <a:endParaRPr lang="en-US"/>
          </a:p>
        </p:txBody>
      </p:sp>
    </p:spTree>
    <p:extLst>
      <p:ext uri="{BB962C8B-B14F-4D97-AF65-F5344CB8AC3E}">
        <p14:creationId xmlns:p14="http://schemas.microsoft.com/office/powerpoint/2010/main" val="427107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“Investigators from underrepresented</a:t>
            </a:r>
            <a:r>
              <a:rPr lang="en-US" baseline="0" dirty="0" smtClean="0"/>
              <a:t> racial/ethnic groups who are verse in community norms and values, can bring insights to bear on key issues affecting community health, and can make innovative contributions to the field that benefit all of society” (ADA, 2003)</a:t>
            </a:r>
          </a:p>
          <a:p>
            <a:endParaRPr lang="en-US" baseline="0" dirty="0" smtClean="0"/>
          </a:p>
          <a:p>
            <a:r>
              <a:rPr lang="en-US" baseline="0" dirty="0" smtClean="0"/>
              <a:t>Diverse workforce can improve public health of those at increased risk for preventable morbidity and mortality </a:t>
            </a:r>
          </a:p>
          <a:p>
            <a:endParaRPr lang="en-US" baseline="0" dirty="0" smtClean="0"/>
          </a:p>
          <a:p>
            <a:r>
              <a:rPr lang="en-US" baseline="0" dirty="0" smtClean="0"/>
              <a:t>Hispanic and African-American patients who receive are from a physician of Hispanic or African-American ethnicity rated higher satisfaction of health care (</a:t>
            </a:r>
            <a:r>
              <a:rPr lang="en-US" baseline="0" dirty="0" err="1" smtClean="0"/>
              <a:t>Saha</a:t>
            </a:r>
            <a:r>
              <a:rPr lang="en-US" baseline="0" dirty="0" smtClean="0"/>
              <a:t>, 2009)</a:t>
            </a:r>
          </a:p>
          <a:p>
            <a:endParaRPr lang="en-US" baseline="0" dirty="0" smtClean="0"/>
          </a:p>
          <a:p>
            <a:r>
              <a:rPr lang="en-US" baseline="0" dirty="0" smtClean="0"/>
              <a:t>In 2006, African Americans, </a:t>
            </a:r>
            <a:r>
              <a:rPr lang="en-US" baseline="0" dirty="0" err="1" smtClean="0"/>
              <a:t>Lations</a:t>
            </a:r>
            <a:r>
              <a:rPr lang="en-US" baseline="0" dirty="0" smtClean="0"/>
              <a:t> and American Indians accounted for 27.8% of US population, but only 12% of doctorate recipients</a:t>
            </a:r>
          </a:p>
          <a:p>
            <a:r>
              <a:rPr lang="en-US" baseline="0" dirty="0" smtClean="0"/>
              <a:t>It is predicted that by 2050, nearly 50% of US population will be non-white or a person of color (American needs a more diverse physician workforce, AAMC; More diversity, slower growth, US Census Bureau)</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10</a:t>
            </a:fld>
            <a:endParaRPr lang="en-US"/>
          </a:p>
        </p:txBody>
      </p:sp>
    </p:spTree>
    <p:extLst>
      <p:ext uri="{BB962C8B-B14F-4D97-AF65-F5344CB8AC3E}">
        <p14:creationId xmlns:p14="http://schemas.microsoft.com/office/powerpoint/2010/main" val="3945300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11</a:t>
            </a:fld>
            <a:endParaRPr lang="en-US"/>
          </a:p>
        </p:txBody>
      </p:sp>
    </p:spTree>
    <p:extLst>
      <p:ext uri="{BB962C8B-B14F-4D97-AF65-F5344CB8AC3E}">
        <p14:creationId xmlns:p14="http://schemas.microsoft.com/office/powerpoint/2010/main" val="3370722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14</a:t>
            </a:fld>
            <a:endParaRPr lang="en-US"/>
          </a:p>
        </p:txBody>
      </p:sp>
    </p:spTree>
    <p:extLst>
      <p:ext uri="{BB962C8B-B14F-4D97-AF65-F5344CB8AC3E}">
        <p14:creationId xmlns:p14="http://schemas.microsoft.com/office/powerpoint/2010/main" val="2834974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Stable funding- for meetings,</a:t>
            </a:r>
            <a:r>
              <a:rPr lang="en-US" baseline="0" dirty="0" smtClean="0"/>
              <a:t> training, research mentorship</a:t>
            </a:r>
          </a:p>
          <a:p>
            <a:r>
              <a:rPr lang="en-US" baseline="0" dirty="0" smtClean="0"/>
              <a:t>Partnerships- between well-funded research institutions and minority serving educational institutions</a:t>
            </a:r>
          </a:p>
          <a:p>
            <a:r>
              <a:rPr lang="en-US" baseline="0" dirty="0" smtClean="0"/>
              <a:t>Monitoring and evaluating- progress toward recruitment, retention and promotion of URM students and faculty</a:t>
            </a:r>
          </a:p>
          <a:p>
            <a:r>
              <a:rPr lang="en-US" baseline="0" dirty="0" smtClean="0"/>
              <a:t>Dedicated mentoring programs- with efforts to recruit from URM pools</a:t>
            </a:r>
          </a:p>
          <a:p>
            <a:r>
              <a:rPr lang="en-US" baseline="0" dirty="0" smtClean="0"/>
              <a:t>Changing academic paradigms- exploring alternate approaches that reflect unique perspectives and experiences of URM individuals and their contributions to science</a:t>
            </a:r>
            <a:endParaRPr lang="en-US" dirty="0"/>
          </a:p>
        </p:txBody>
      </p:sp>
      <p:sp>
        <p:nvSpPr>
          <p:cNvPr id="4" name="Slide Number Placeholder 3"/>
          <p:cNvSpPr>
            <a:spLocks noGrp="1"/>
          </p:cNvSpPr>
          <p:nvPr>
            <p:ph type="sldNum" sz="quarter" idx="10"/>
          </p:nvPr>
        </p:nvSpPr>
        <p:spPr/>
        <p:txBody>
          <a:bodyPr/>
          <a:lstStyle/>
          <a:p>
            <a:fld id="{0180CBB0-6DAD-7846-AA92-CA59E86A68AE}" type="slidenum">
              <a:rPr lang="en-US" smtClean="0"/>
              <a:t>15</a:t>
            </a:fld>
            <a:endParaRPr lang="en-US"/>
          </a:p>
        </p:txBody>
      </p:sp>
    </p:spTree>
    <p:extLst>
      <p:ext uri="{BB962C8B-B14F-4D97-AF65-F5344CB8AC3E}">
        <p14:creationId xmlns:p14="http://schemas.microsoft.com/office/powerpoint/2010/main" val="122560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10/21/15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10/21/15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10/21/15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10/21/15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10/21/15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10/21/15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130425"/>
            <a:ext cx="7772400" cy="1470025"/>
          </a:xfrm>
        </p:spPr>
        <p:txBody>
          <a:bodyPr>
            <a:normAutofit/>
          </a:bodyPr>
          <a:lstStyle/>
          <a:p>
            <a:r>
              <a:rPr lang="en-US" dirty="0" smtClean="0"/>
              <a:t>Diversity and Mentorship</a:t>
            </a:r>
            <a:endParaRPr lang="en-US" dirty="0"/>
          </a:p>
        </p:txBody>
      </p:sp>
      <p:sp>
        <p:nvSpPr>
          <p:cNvPr id="3" name="Subtitle 2"/>
          <p:cNvSpPr>
            <a:spLocks noGrp="1"/>
          </p:cNvSpPr>
          <p:nvPr>
            <p:ph type="subTitle" idx="1"/>
          </p:nvPr>
        </p:nvSpPr>
        <p:spPr/>
        <p:txBody>
          <a:bodyPr>
            <a:normAutofit/>
          </a:bodyPr>
          <a:lstStyle/>
          <a:p>
            <a:pPr>
              <a:lnSpc>
                <a:spcPct val="120000"/>
              </a:lnSpc>
            </a:pPr>
            <a:r>
              <a:rPr lang="en-US" sz="2400" dirty="0" smtClean="0"/>
              <a:t>Pardis Esmaeili, B.S.</a:t>
            </a:r>
          </a:p>
          <a:p>
            <a:pPr>
              <a:lnSpc>
                <a:spcPct val="120000"/>
              </a:lnSpc>
            </a:pPr>
            <a:r>
              <a:rPr lang="en-US" sz="2400" dirty="0" err="1" smtClean="0"/>
              <a:t>Valcour</a:t>
            </a:r>
            <a:r>
              <a:rPr lang="en-US" sz="2400" dirty="0" smtClean="0"/>
              <a:t> Lab Mentoring Toolbox</a:t>
            </a:r>
          </a:p>
          <a:p>
            <a:pPr>
              <a:lnSpc>
                <a:spcPct val="120000"/>
              </a:lnSpc>
            </a:pPr>
            <a:r>
              <a:rPr lang="en-US" sz="2400" dirty="0" smtClean="0"/>
              <a:t>2015</a:t>
            </a:r>
            <a:endParaRPr lang="en-US" sz="2400" dirty="0"/>
          </a:p>
        </p:txBody>
      </p:sp>
    </p:spTree>
    <p:extLst>
      <p:ext uri="{BB962C8B-B14F-4D97-AF65-F5344CB8AC3E}">
        <p14:creationId xmlns:p14="http://schemas.microsoft.com/office/powerpoint/2010/main" val="118834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24" y="198915"/>
            <a:ext cx="8804934" cy="1143000"/>
          </a:xfrm>
        </p:spPr>
        <p:txBody>
          <a:bodyPr>
            <a:normAutofit/>
          </a:bodyPr>
          <a:lstStyle/>
          <a:p>
            <a:r>
              <a:rPr lang="en-US" dirty="0" smtClean="0"/>
              <a:t>The pearls of diversity</a:t>
            </a:r>
            <a:endParaRPr lang="en-US" dirty="0"/>
          </a:p>
        </p:txBody>
      </p:sp>
      <p:sp>
        <p:nvSpPr>
          <p:cNvPr id="3" name="Content Placeholder 2"/>
          <p:cNvSpPr>
            <a:spLocks noGrp="1"/>
          </p:cNvSpPr>
          <p:nvPr>
            <p:ph idx="1"/>
          </p:nvPr>
        </p:nvSpPr>
        <p:spPr>
          <a:xfrm>
            <a:off x="172224" y="1341915"/>
            <a:ext cx="8804934" cy="5208611"/>
          </a:xfrm>
        </p:spPr>
        <p:txBody>
          <a:bodyPr>
            <a:normAutofit fontScale="62500" lnSpcReduction="20000"/>
          </a:bodyPr>
          <a:lstStyle/>
          <a:p>
            <a:pPr>
              <a:lnSpc>
                <a:spcPct val="120000"/>
              </a:lnSpc>
              <a:spcBef>
                <a:spcPts val="0"/>
              </a:spcBef>
            </a:pPr>
            <a:endParaRPr lang="en-US" dirty="0" smtClean="0"/>
          </a:p>
          <a:p>
            <a:pPr>
              <a:lnSpc>
                <a:spcPct val="120000"/>
              </a:lnSpc>
              <a:spcBef>
                <a:spcPts val="0"/>
              </a:spcBef>
            </a:pPr>
            <a:r>
              <a:rPr lang="en-US" sz="3900" dirty="0" smtClean="0"/>
              <a:t>Improved ability to address health disparities (Forsyth, 2009).</a:t>
            </a:r>
          </a:p>
          <a:p>
            <a:pPr>
              <a:lnSpc>
                <a:spcPct val="120000"/>
              </a:lnSpc>
              <a:spcBef>
                <a:spcPts val="0"/>
              </a:spcBef>
            </a:pPr>
            <a:endParaRPr lang="en-US" sz="3900" dirty="0" smtClean="0"/>
          </a:p>
          <a:p>
            <a:pPr>
              <a:lnSpc>
                <a:spcPct val="120000"/>
              </a:lnSpc>
              <a:spcBef>
                <a:spcPts val="0"/>
              </a:spcBef>
            </a:pPr>
            <a:r>
              <a:rPr lang="en-US" sz="3900" dirty="0" smtClean="0"/>
              <a:t>More accurate representation of the general population (Forsyth, 2009; Merchant, 2010) .</a:t>
            </a:r>
          </a:p>
          <a:p>
            <a:pPr marL="0" indent="0">
              <a:lnSpc>
                <a:spcPct val="120000"/>
              </a:lnSpc>
              <a:spcBef>
                <a:spcPts val="0"/>
              </a:spcBef>
              <a:buNone/>
            </a:pPr>
            <a:endParaRPr lang="en-US" sz="3900" dirty="0" smtClean="0"/>
          </a:p>
          <a:p>
            <a:pPr>
              <a:lnSpc>
                <a:spcPct val="120000"/>
              </a:lnSpc>
              <a:spcBef>
                <a:spcPts val="0"/>
              </a:spcBef>
            </a:pPr>
            <a:r>
              <a:rPr lang="en-US" sz="3900" dirty="0" smtClean="0"/>
              <a:t>Higher rate of patient satisfaction with health-care (Merchant, 2009)</a:t>
            </a:r>
          </a:p>
          <a:p>
            <a:pPr>
              <a:lnSpc>
                <a:spcPct val="120000"/>
              </a:lnSpc>
              <a:spcBef>
                <a:spcPts val="0"/>
              </a:spcBef>
            </a:pPr>
            <a:endParaRPr lang="en-US" sz="3900" dirty="0" smtClean="0"/>
          </a:p>
          <a:p>
            <a:pPr>
              <a:lnSpc>
                <a:spcPct val="120000"/>
              </a:lnSpc>
              <a:spcBef>
                <a:spcPts val="0"/>
              </a:spcBef>
            </a:pPr>
            <a:r>
              <a:rPr lang="en-US" sz="3900" dirty="0" smtClean="0"/>
              <a:t>Wider range of perspectives that can contribute to more innovative and collaborative solutions (Forsyth, 2009).</a:t>
            </a:r>
          </a:p>
          <a:p>
            <a:pPr marL="0" indent="0">
              <a:lnSpc>
                <a:spcPct val="120000"/>
              </a:lnSpc>
              <a:spcBef>
                <a:spcPts val="0"/>
              </a:spcBef>
              <a:buNone/>
            </a:pPr>
            <a:endParaRPr lang="en-US" sz="3900" dirty="0" smtClean="0"/>
          </a:p>
          <a:p>
            <a:pPr>
              <a:lnSpc>
                <a:spcPct val="120000"/>
              </a:lnSpc>
              <a:spcBef>
                <a:spcPts val="0"/>
              </a:spcBef>
            </a:pPr>
            <a:r>
              <a:rPr lang="en-US" sz="3900" dirty="0" smtClean="0"/>
              <a:t>Increase pool of role models for younger under-represented minorities (URM) (Merchant, 2009; </a:t>
            </a:r>
            <a:r>
              <a:rPr lang="en-US" sz="3900" dirty="0" err="1" smtClean="0"/>
              <a:t>Tabak</a:t>
            </a:r>
            <a:r>
              <a:rPr lang="en-US" sz="3900" dirty="0" smtClean="0"/>
              <a:t>, 2011).</a:t>
            </a:r>
          </a:p>
          <a:p>
            <a:pPr marL="0" indent="0">
              <a:buNone/>
            </a:pPr>
            <a:endParaRPr lang="en-US" dirty="0" smtClean="0"/>
          </a:p>
        </p:txBody>
      </p:sp>
    </p:spTree>
    <p:extLst>
      <p:ext uri="{BB962C8B-B14F-4D97-AF65-F5344CB8AC3E}">
        <p14:creationId xmlns:p14="http://schemas.microsoft.com/office/powerpoint/2010/main" val="1913927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to Diversity</a:t>
            </a:r>
            <a:endParaRPr lang="en-US" dirty="0"/>
          </a:p>
        </p:txBody>
      </p:sp>
      <p:sp>
        <p:nvSpPr>
          <p:cNvPr id="3" name="Content Placeholder 2"/>
          <p:cNvSpPr>
            <a:spLocks noGrp="1"/>
          </p:cNvSpPr>
          <p:nvPr>
            <p:ph idx="1"/>
          </p:nvPr>
        </p:nvSpPr>
        <p:spPr>
          <a:xfrm>
            <a:off x="457200" y="1600200"/>
            <a:ext cx="8229600" cy="4926139"/>
          </a:xfrm>
        </p:spPr>
        <p:txBody>
          <a:bodyPr>
            <a:normAutofit fontScale="92500"/>
          </a:bodyPr>
          <a:lstStyle/>
          <a:p>
            <a:r>
              <a:rPr lang="en-US" dirty="0" smtClean="0"/>
              <a:t>Institutional level</a:t>
            </a:r>
          </a:p>
          <a:p>
            <a:pPr lvl="1"/>
            <a:r>
              <a:rPr lang="en-US" dirty="0" smtClean="0"/>
              <a:t>Leaks in the development pipeline</a:t>
            </a:r>
          </a:p>
          <a:p>
            <a:pPr lvl="2"/>
            <a:r>
              <a:rPr lang="en-US" dirty="0"/>
              <a:t>Disparity in funding and promotions</a:t>
            </a:r>
          </a:p>
          <a:p>
            <a:pPr lvl="2"/>
            <a:r>
              <a:rPr lang="en-US" dirty="0"/>
              <a:t>‘Token’ phenomenon (retention barrier</a:t>
            </a:r>
            <a:r>
              <a:rPr lang="en-US" dirty="0" smtClean="0"/>
              <a:t>)</a:t>
            </a:r>
          </a:p>
          <a:p>
            <a:pPr lvl="1"/>
            <a:r>
              <a:rPr lang="en-US" dirty="0" smtClean="0"/>
              <a:t>Decline in traditional funding for new investigators</a:t>
            </a:r>
          </a:p>
          <a:p>
            <a:pPr lvl="1"/>
            <a:r>
              <a:rPr lang="en-US" dirty="0" smtClean="0"/>
              <a:t>Lack of dedicated time and compensation for mentoring efforts</a:t>
            </a:r>
          </a:p>
        </p:txBody>
      </p:sp>
    </p:spTree>
    <p:extLst>
      <p:ext uri="{BB962C8B-B14F-4D97-AF65-F5344CB8AC3E}">
        <p14:creationId xmlns:p14="http://schemas.microsoft.com/office/powerpoint/2010/main" val="1667926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01" y="259199"/>
            <a:ext cx="8700788" cy="1143000"/>
          </a:xfrm>
        </p:spPr>
        <p:txBody>
          <a:bodyPr>
            <a:noAutofit/>
          </a:bodyPr>
          <a:lstStyle/>
          <a:p>
            <a:r>
              <a:rPr lang="en-US" sz="3600" dirty="0" smtClean="0"/>
              <a:t>Percentage of Under-Represented Minorities  Across the Educational Ladder*</a:t>
            </a:r>
            <a:endParaRPr lang="en-US" sz="3600" dirty="0"/>
          </a:p>
        </p:txBody>
      </p:sp>
      <p:graphicFrame>
        <p:nvGraphicFramePr>
          <p:cNvPr id="5" name="Chart 4"/>
          <p:cNvGraphicFramePr/>
          <p:nvPr>
            <p:extLst>
              <p:ext uri="{D42A27DB-BD31-4B8C-83A1-F6EECF244321}">
                <p14:modId xmlns:p14="http://schemas.microsoft.com/office/powerpoint/2010/main" val="3862014730"/>
              </p:ext>
            </p:extLst>
          </p:nvPr>
        </p:nvGraphicFramePr>
        <p:xfrm>
          <a:off x="457200" y="1648498"/>
          <a:ext cx="8229600" cy="451317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88601" y="6174911"/>
            <a:ext cx="4791191" cy="646331"/>
          </a:xfrm>
          <a:prstGeom prst="rect">
            <a:avLst/>
          </a:prstGeom>
          <a:noFill/>
        </p:spPr>
        <p:txBody>
          <a:bodyPr wrap="square" rtlCol="0">
            <a:spAutoFit/>
          </a:bodyPr>
          <a:lstStyle/>
          <a:p>
            <a:r>
              <a:rPr lang="en-US" dirty="0" smtClean="0">
                <a:latin typeface="Calibri"/>
                <a:cs typeface="Calibri"/>
              </a:rPr>
              <a:t>*Data from 2005</a:t>
            </a:r>
          </a:p>
          <a:p>
            <a:r>
              <a:rPr lang="en-US" dirty="0" smtClean="0">
                <a:latin typeface="Calibri"/>
                <a:cs typeface="Calibri"/>
              </a:rPr>
              <a:t>** Science, Technology, Engineering, Math</a:t>
            </a:r>
            <a:endParaRPr lang="en-US" dirty="0">
              <a:latin typeface="Calibri"/>
              <a:cs typeface="Calibri"/>
            </a:endParaRPr>
          </a:p>
        </p:txBody>
      </p:sp>
      <p:sp>
        <p:nvSpPr>
          <p:cNvPr id="8" name="TextBox 7"/>
          <p:cNvSpPr txBox="1"/>
          <p:nvPr/>
        </p:nvSpPr>
        <p:spPr>
          <a:xfrm>
            <a:off x="6374710" y="6325141"/>
            <a:ext cx="2514679" cy="338554"/>
          </a:xfrm>
          <a:prstGeom prst="rect">
            <a:avLst/>
          </a:prstGeom>
          <a:noFill/>
        </p:spPr>
        <p:txBody>
          <a:bodyPr wrap="square" rtlCol="0">
            <a:spAutoFit/>
          </a:bodyPr>
          <a:lstStyle/>
          <a:p>
            <a:r>
              <a:rPr lang="en-US" sz="1600" dirty="0" smtClean="0"/>
              <a:t>Adapted from </a:t>
            </a:r>
            <a:r>
              <a:rPr lang="en-US" sz="1600" dirty="0" err="1" smtClean="0"/>
              <a:t>Chubin</a:t>
            </a:r>
            <a:r>
              <a:rPr lang="en-US" sz="1600" dirty="0" smtClean="0"/>
              <a:t>, 2007</a:t>
            </a:r>
            <a:endParaRPr lang="en-US" sz="1600" dirty="0"/>
          </a:p>
        </p:txBody>
      </p:sp>
    </p:spTree>
    <p:extLst>
      <p:ext uri="{BB962C8B-B14F-4D97-AF65-F5344CB8AC3E}">
        <p14:creationId xmlns:p14="http://schemas.microsoft.com/office/powerpoint/2010/main" val="3118191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563" y="457200"/>
            <a:ext cx="8638021" cy="1143000"/>
          </a:xfrm>
        </p:spPr>
        <p:txBody>
          <a:bodyPr>
            <a:normAutofit fontScale="90000"/>
          </a:bodyPr>
          <a:lstStyle/>
          <a:p>
            <a:r>
              <a:rPr lang="en-US" dirty="0" smtClean="0"/>
              <a:t>Funding &amp; Promotion Disparities</a:t>
            </a:r>
            <a:endParaRPr lang="en-US" dirty="0"/>
          </a:p>
        </p:txBody>
      </p:sp>
      <p:sp>
        <p:nvSpPr>
          <p:cNvPr id="3" name="Content Placeholder 2"/>
          <p:cNvSpPr>
            <a:spLocks noGrp="1"/>
          </p:cNvSpPr>
          <p:nvPr>
            <p:ph idx="1"/>
          </p:nvPr>
        </p:nvSpPr>
        <p:spPr>
          <a:xfrm>
            <a:off x="264563" y="1600200"/>
            <a:ext cx="8638021" cy="4988243"/>
          </a:xfrm>
        </p:spPr>
        <p:txBody>
          <a:bodyPr>
            <a:normAutofit fontScale="92500" lnSpcReduction="20000"/>
          </a:bodyPr>
          <a:lstStyle/>
          <a:p>
            <a:pPr>
              <a:lnSpc>
                <a:spcPct val="100000"/>
              </a:lnSpc>
            </a:pPr>
            <a:endParaRPr lang="en-US" dirty="0" smtClean="0"/>
          </a:p>
          <a:p>
            <a:pPr>
              <a:lnSpc>
                <a:spcPct val="100000"/>
              </a:lnSpc>
            </a:pPr>
            <a:endParaRPr lang="en-US" dirty="0"/>
          </a:p>
          <a:p>
            <a:pPr>
              <a:lnSpc>
                <a:spcPct val="100000"/>
              </a:lnSpc>
            </a:pPr>
            <a:r>
              <a:rPr lang="en-US" dirty="0" smtClean="0"/>
              <a:t>Black grant applicants 10% less likely to receive NIH funding than white applicants (</a:t>
            </a:r>
            <a:r>
              <a:rPr lang="en-US" dirty="0" err="1" smtClean="0"/>
              <a:t>Ginther</a:t>
            </a:r>
            <a:r>
              <a:rPr lang="en-US" dirty="0" smtClean="0"/>
              <a:t>, 2011).</a:t>
            </a:r>
          </a:p>
          <a:p>
            <a:pPr marL="0" indent="0">
              <a:lnSpc>
                <a:spcPct val="100000"/>
              </a:lnSpc>
              <a:buNone/>
            </a:pPr>
            <a:endParaRPr lang="en-US" dirty="0" smtClean="0"/>
          </a:p>
          <a:p>
            <a:pPr>
              <a:lnSpc>
                <a:spcPct val="100000"/>
              </a:lnSpc>
            </a:pPr>
            <a:r>
              <a:rPr lang="en-US" dirty="0" smtClean="0"/>
              <a:t>URM faculty less likely to be promoted compared to white faculty (Fang, 2010).</a:t>
            </a:r>
          </a:p>
          <a:p>
            <a:pPr marL="0" indent="0">
              <a:lnSpc>
                <a:spcPct val="100000"/>
              </a:lnSpc>
              <a:buNone/>
            </a:pPr>
            <a:endParaRPr lang="en-US" dirty="0" smtClean="0"/>
          </a:p>
          <a:p>
            <a:pPr>
              <a:lnSpc>
                <a:spcPct val="100000"/>
              </a:lnSpc>
            </a:pPr>
            <a:r>
              <a:rPr lang="en-US" dirty="0" smtClean="0"/>
              <a:t>Disproportionate number of women at professor rank across ethnicities compared to men (Merchant, 2009).</a:t>
            </a:r>
          </a:p>
          <a:p>
            <a:pPr marL="0" indent="0">
              <a:lnSpc>
                <a:spcPct val="100000"/>
              </a:lnSpc>
              <a:buNone/>
            </a:pPr>
            <a:endParaRPr lang="en-US" dirty="0" smtClean="0"/>
          </a:p>
          <a:p>
            <a:pPr>
              <a:lnSpc>
                <a:spcPct val="100000"/>
              </a:lnSpc>
            </a:pPr>
            <a:endParaRPr lang="en-US" dirty="0" smtClean="0"/>
          </a:p>
          <a:p>
            <a:endParaRPr lang="en-US" dirty="0"/>
          </a:p>
        </p:txBody>
      </p:sp>
    </p:spTree>
    <p:extLst>
      <p:ext uri="{BB962C8B-B14F-4D97-AF65-F5344CB8AC3E}">
        <p14:creationId xmlns:p14="http://schemas.microsoft.com/office/powerpoint/2010/main" val="996811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Diversity</a:t>
            </a:r>
            <a:endParaRPr lang="en-US" dirty="0"/>
          </a:p>
        </p:txBody>
      </p:sp>
      <p:sp>
        <p:nvSpPr>
          <p:cNvPr id="3" name="Content Placeholder 2"/>
          <p:cNvSpPr>
            <a:spLocks noGrp="1"/>
          </p:cNvSpPr>
          <p:nvPr>
            <p:ph idx="1"/>
          </p:nvPr>
        </p:nvSpPr>
        <p:spPr>
          <a:xfrm>
            <a:off x="228600" y="1600200"/>
            <a:ext cx="8712200" cy="4525963"/>
          </a:xfrm>
        </p:spPr>
        <p:txBody>
          <a:bodyPr>
            <a:normAutofit fontScale="77500" lnSpcReduction="20000"/>
          </a:bodyPr>
          <a:lstStyle/>
          <a:p>
            <a:r>
              <a:rPr lang="en-US" dirty="0"/>
              <a:t>Individual </a:t>
            </a:r>
            <a:r>
              <a:rPr lang="en-US" dirty="0" smtClean="0"/>
              <a:t>level</a:t>
            </a:r>
            <a:endParaRPr lang="en-US" dirty="0"/>
          </a:p>
          <a:p>
            <a:pPr lvl="2"/>
            <a:r>
              <a:rPr lang="en-US" dirty="0"/>
              <a:t>Barriers to </a:t>
            </a:r>
            <a:r>
              <a:rPr lang="en-US" dirty="0" smtClean="0"/>
              <a:t>access, financial constraints (</a:t>
            </a:r>
            <a:r>
              <a:rPr lang="en-US" dirty="0"/>
              <a:t>from early childhood</a:t>
            </a:r>
            <a:r>
              <a:rPr lang="en-US" dirty="0" smtClean="0"/>
              <a:t>)</a:t>
            </a:r>
          </a:p>
          <a:p>
            <a:pPr lvl="2"/>
            <a:r>
              <a:rPr lang="en-US" dirty="0" smtClean="0"/>
              <a:t>Lack of knowledge about medical field</a:t>
            </a:r>
          </a:p>
          <a:p>
            <a:pPr lvl="2"/>
            <a:r>
              <a:rPr lang="en-US" dirty="0" smtClean="0"/>
              <a:t>Limited encouragement at home</a:t>
            </a:r>
          </a:p>
          <a:p>
            <a:pPr lvl="2"/>
            <a:r>
              <a:rPr lang="en-US" dirty="0" smtClean="0"/>
              <a:t>Negative peer pressure</a:t>
            </a:r>
          </a:p>
          <a:p>
            <a:pPr lvl="2"/>
            <a:r>
              <a:rPr lang="en-US" dirty="0" smtClean="0"/>
              <a:t>Lack of role models</a:t>
            </a:r>
          </a:p>
          <a:p>
            <a:pPr lvl="2"/>
            <a:r>
              <a:rPr lang="en-US" dirty="0" smtClean="0"/>
              <a:t>Racism in medicine</a:t>
            </a:r>
            <a:endParaRPr lang="en-US" dirty="0"/>
          </a:p>
          <a:p>
            <a:pPr lvl="2"/>
            <a:r>
              <a:rPr lang="en-US" dirty="0" smtClean="0"/>
              <a:t>‘</a:t>
            </a:r>
            <a:r>
              <a:rPr lang="en-US" dirty="0"/>
              <a:t>Token’ Phenomenon (isolation</a:t>
            </a:r>
            <a:r>
              <a:rPr lang="en-US" dirty="0" smtClean="0"/>
              <a:t>) – unwelcoming environments</a:t>
            </a:r>
          </a:p>
          <a:p>
            <a:pPr lvl="2"/>
            <a:r>
              <a:rPr lang="en-US" dirty="0" smtClean="0"/>
              <a:t>Negative mentoring experiences</a:t>
            </a:r>
          </a:p>
          <a:p>
            <a:pPr lvl="2"/>
            <a:r>
              <a:rPr lang="en-US" dirty="0" smtClean="0"/>
              <a:t>Difficulties of low and unstable salaries associated with research careers</a:t>
            </a:r>
            <a:endParaRPr lang="en-US" dirty="0"/>
          </a:p>
          <a:p>
            <a:endParaRPr lang="en-US" dirty="0"/>
          </a:p>
        </p:txBody>
      </p:sp>
      <p:sp>
        <p:nvSpPr>
          <p:cNvPr id="4" name="TextBox 3"/>
          <p:cNvSpPr txBox="1"/>
          <p:nvPr/>
        </p:nvSpPr>
        <p:spPr>
          <a:xfrm>
            <a:off x="3168817" y="6310829"/>
            <a:ext cx="5771983" cy="369332"/>
          </a:xfrm>
          <a:prstGeom prst="rect">
            <a:avLst/>
          </a:prstGeom>
          <a:noFill/>
        </p:spPr>
        <p:txBody>
          <a:bodyPr wrap="none" rtlCol="0">
            <a:spAutoFit/>
          </a:bodyPr>
          <a:lstStyle/>
          <a:p>
            <a:r>
              <a:rPr lang="en-US" dirty="0" smtClean="0"/>
              <a:t>Merchant, 2009; </a:t>
            </a:r>
            <a:r>
              <a:rPr lang="en-US" dirty="0" err="1" smtClean="0"/>
              <a:t>Tabak</a:t>
            </a:r>
            <a:r>
              <a:rPr lang="en-US" dirty="0" smtClean="0"/>
              <a:t>, 2011; Thomas, 2007 ; Forsyth, 2009</a:t>
            </a:r>
            <a:endParaRPr lang="en-US" dirty="0"/>
          </a:p>
        </p:txBody>
      </p:sp>
    </p:spTree>
    <p:extLst>
      <p:ext uri="{BB962C8B-B14F-4D97-AF65-F5344CB8AC3E}">
        <p14:creationId xmlns:p14="http://schemas.microsoft.com/office/powerpoint/2010/main" val="1494173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58" y="323516"/>
            <a:ext cx="8702842" cy="1143000"/>
          </a:xfrm>
        </p:spPr>
        <p:txBody>
          <a:bodyPr>
            <a:normAutofit/>
          </a:bodyPr>
          <a:lstStyle/>
          <a:p>
            <a:r>
              <a:rPr lang="en-US" dirty="0" smtClean="0"/>
              <a:t>Possible Solutions </a:t>
            </a:r>
            <a:endParaRPr lang="en-US" dirty="0"/>
          </a:p>
        </p:txBody>
      </p:sp>
      <p:sp>
        <p:nvSpPr>
          <p:cNvPr id="3" name="Content Placeholder 2"/>
          <p:cNvSpPr>
            <a:spLocks noGrp="1"/>
          </p:cNvSpPr>
          <p:nvPr>
            <p:ph idx="1"/>
          </p:nvPr>
        </p:nvSpPr>
        <p:spPr>
          <a:xfrm>
            <a:off x="457200" y="1466516"/>
            <a:ext cx="8229600" cy="4770602"/>
          </a:xfrm>
        </p:spPr>
        <p:txBody>
          <a:bodyPr>
            <a:normAutofit/>
          </a:bodyPr>
          <a:lstStyle/>
          <a:p>
            <a:pPr lvl="0">
              <a:lnSpc>
                <a:spcPct val="120000"/>
              </a:lnSpc>
            </a:pPr>
            <a:r>
              <a:rPr lang="en-US" sz="3000" dirty="0"/>
              <a:t>S</a:t>
            </a:r>
            <a:r>
              <a:rPr lang="en-US" sz="3000" dirty="0" smtClean="0"/>
              <a:t>table funding for mentorship</a:t>
            </a:r>
          </a:p>
          <a:p>
            <a:pPr lvl="0">
              <a:lnSpc>
                <a:spcPct val="120000"/>
              </a:lnSpc>
            </a:pPr>
            <a:r>
              <a:rPr lang="en-US" sz="3000" dirty="0" smtClean="0"/>
              <a:t>Partnerships </a:t>
            </a:r>
          </a:p>
          <a:p>
            <a:pPr lvl="0">
              <a:lnSpc>
                <a:spcPct val="120000"/>
              </a:lnSpc>
            </a:pPr>
            <a:r>
              <a:rPr lang="en-US" sz="3000" dirty="0" smtClean="0"/>
              <a:t>Monitoring and evaluating progress </a:t>
            </a:r>
          </a:p>
          <a:p>
            <a:pPr lvl="0">
              <a:lnSpc>
                <a:spcPct val="120000"/>
              </a:lnSpc>
            </a:pPr>
            <a:r>
              <a:rPr lang="en-US" sz="3000" dirty="0" smtClean="0"/>
              <a:t>Dedicated mentoring programs </a:t>
            </a:r>
          </a:p>
          <a:p>
            <a:pPr lvl="0">
              <a:lnSpc>
                <a:spcPct val="120000"/>
              </a:lnSpc>
            </a:pPr>
            <a:r>
              <a:rPr lang="en-US" sz="3000" dirty="0" smtClean="0"/>
              <a:t>Changing academic paradigms</a:t>
            </a:r>
          </a:p>
          <a:p>
            <a:pPr lvl="0">
              <a:lnSpc>
                <a:spcPct val="120000"/>
              </a:lnSpc>
            </a:pPr>
            <a:r>
              <a:rPr lang="en-US" sz="3000" dirty="0" smtClean="0"/>
              <a:t>Team mentoring</a:t>
            </a:r>
          </a:p>
        </p:txBody>
      </p:sp>
      <p:sp>
        <p:nvSpPr>
          <p:cNvPr id="4" name="TextBox 3"/>
          <p:cNvSpPr txBox="1"/>
          <p:nvPr/>
        </p:nvSpPr>
        <p:spPr>
          <a:xfrm>
            <a:off x="6926525" y="6262267"/>
            <a:ext cx="1760275" cy="369332"/>
          </a:xfrm>
          <a:prstGeom prst="rect">
            <a:avLst/>
          </a:prstGeom>
          <a:noFill/>
        </p:spPr>
        <p:txBody>
          <a:bodyPr wrap="square" rtlCol="0">
            <a:spAutoFit/>
          </a:bodyPr>
          <a:lstStyle/>
          <a:p>
            <a:r>
              <a:rPr lang="en-US" dirty="0" smtClean="0"/>
              <a:t>Forsyth, 2009</a:t>
            </a:r>
            <a:endParaRPr lang="en-US" dirty="0"/>
          </a:p>
        </p:txBody>
      </p:sp>
    </p:spTree>
    <p:extLst>
      <p:ext uri="{BB962C8B-B14F-4D97-AF65-F5344CB8AC3E}">
        <p14:creationId xmlns:p14="http://schemas.microsoft.com/office/powerpoint/2010/main" val="1588333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752" y="457200"/>
            <a:ext cx="8761878" cy="1143000"/>
          </a:xfrm>
        </p:spPr>
        <p:txBody>
          <a:bodyPr>
            <a:normAutofit/>
          </a:bodyPr>
          <a:lstStyle/>
          <a:p>
            <a:r>
              <a:rPr lang="en-US" dirty="0" smtClean="0"/>
              <a:t>Defining Mentoring</a:t>
            </a:r>
            <a:endParaRPr lang="en-US" dirty="0"/>
          </a:p>
        </p:txBody>
      </p:sp>
      <p:sp>
        <p:nvSpPr>
          <p:cNvPr id="3" name="Content Placeholder 2"/>
          <p:cNvSpPr>
            <a:spLocks noGrp="1"/>
          </p:cNvSpPr>
          <p:nvPr>
            <p:ph idx="1"/>
          </p:nvPr>
        </p:nvSpPr>
        <p:spPr>
          <a:xfrm>
            <a:off x="457200" y="1966104"/>
            <a:ext cx="8229600" cy="4525963"/>
          </a:xfrm>
        </p:spPr>
        <p:txBody>
          <a:bodyPr/>
          <a:lstStyle/>
          <a:p>
            <a:pPr marL="0" indent="0">
              <a:lnSpc>
                <a:spcPct val="100000"/>
              </a:lnSpc>
              <a:buNone/>
            </a:pPr>
            <a:r>
              <a:rPr lang="en-US" dirty="0" smtClean="0"/>
              <a:t>“A process in which an experienced individual (a mentor) acts as a role model and guide for a less experienced person (mentee) specifically advising he or she in academic, personal, and/or professional aspects of their lives.”</a:t>
            </a:r>
          </a:p>
          <a:p>
            <a:pPr marL="0" indent="0">
              <a:lnSpc>
                <a:spcPct val="100000"/>
              </a:lnSpc>
              <a:buNone/>
            </a:pPr>
            <a:endParaRPr lang="en-US" dirty="0" smtClean="0"/>
          </a:p>
          <a:p>
            <a:pPr marL="0" indent="0">
              <a:lnSpc>
                <a:spcPct val="100000"/>
              </a:lnSpc>
              <a:buNone/>
            </a:pPr>
            <a:endParaRPr lang="en-US" dirty="0"/>
          </a:p>
          <a:p>
            <a:pPr marL="0" indent="0" algn="r">
              <a:lnSpc>
                <a:spcPct val="100000"/>
              </a:lnSpc>
              <a:buNone/>
            </a:pPr>
            <a:r>
              <a:rPr lang="en-US" dirty="0" err="1" smtClean="0"/>
              <a:t>Mondisa</a:t>
            </a:r>
            <a:r>
              <a:rPr lang="en-US" dirty="0" smtClean="0"/>
              <a:t>, 2014</a:t>
            </a:r>
            <a:endParaRPr lang="en-US" dirty="0"/>
          </a:p>
        </p:txBody>
      </p:sp>
    </p:spTree>
    <p:extLst>
      <p:ext uri="{BB962C8B-B14F-4D97-AF65-F5344CB8AC3E}">
        <p14:creationId xmlns:p14="http://schemas.microsoft.com/office/powerpoint/2010/main" val="2938743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866"/>
            <a:ext cx="8229600" cy="1143000"/>
          </a:xfrm>
        </p:spPr>
        <p:txBody>
          <a:bodyPr/>
          <a:lstStyle/>
          <a:p>
            <a:r>
              <a:rPr lang="en-US" dirty="0" smtClean="0"/>
              <a:t>Mentor Qualities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1498791"/>
              </p:ext>
            </p:extLst>
          </p:nvPr>
        </p:nvGraphicFramePr>
        <p:xfrm>
          <a:off x="457200" y="1482876"/>
          <a:ext cx="8229600" cy="4725608"/>
        </p:xfrm>
        <a:graphic>
          <a:graphicData uri="http://schemas.openxmlformats.org/drawingml/2006/table">
            <a:tbl>
              <a:tblPr firstRow="1" bandRow="1">
                <a:tableStyleId>{284E427A-3D55-4303-BF80-6455036E1DE7}</a:tableStyleId>
              </a:tblPr>
              <a:tblGrid>
                <a:gridCol w="4114800"/>
                <a:gridCol w="4114800"/>
              </a:tblGrid>
              <a:tr h="590701">
                <a:tc>
                  <a:txBody>
                    <a:bodyPr/>
                    <a:lstStyle/>
                    <a:p>
                      <a:pPr algn="ctr"/>
                      <a:r>
                        <a:rPr lang="en-US" sz="2800" dirty="0" smtClean="0"/>
                        <a:t>Personal</a:t>
                      </a:r>
                      <a:endParaRPr lang="en-US" sz="2800" dirty="0"/>
                    </a:p>
                  </a:txBody>
                  <a:tcPr/>
                </a:tc>
                <a:tc>
                  <a:txBody>
                    <a:bodyPr/>
                    <a:lstStyle/>
                    <a:p>
                      <a:pPr algn="ctr"/>
                      <a:r>
                        <a:rPr lang="en-US" sz="2800" dirty="0" smtClean="0"/>
                        <a:t>Professional</a:t>
                      </a:r>
                      <a:endParaRPr lang="en-US" sz="2800" dirty="0"/>
                    </a:p>
                  </a:txBody>
                  <a:tcPr/>
                </a:tc>
              </a:tr>
              <a:tr h="590701">
                <a:tc>
                  <a:txBody>
                    <a:bodyPr/>
                    <a:lstStyle/>
                    <a:p>
                      <a:pPr algn="ctr"/>
                      <a:r>
                        <a:rPr lang="en-US" sz="2400" dirty="0" smtClean="0"/>
                        <a:t>Compassionate</a:t>
                      </a:r>
                      <a:endParaRPr lang="en-US" sz="2400" dirty="0"/>
                    </a:p>
                  </a:txBody>
                  <a:tcPr/>
                </a:tc>
                <a:tc>
                  <a:txBody>
                    <a:bodyPr/>
                    <a:lstStyle/>
                    <a:p>
                      <a:pPr algn="ctr"/>
                      <a:r>
                        <a:rPr lang="en-US" sz="2400" dirty="0" smtClean="0"/>
                        <a:t>Collaborative</a:t>
                      </a:r>
                      <a:endParaRPr lang="en-US" sz="2400" dirty="0"/>
                    </a:p>
                  </a:txBody>
                  <a:tcPr/>
                </a:tc>
              </a:tr>
              <a:tr h="590701">
                <a:tc>
                  <a:txBody>
                    <a:bodyPr/>
                    <a:lstStyle/>
                    <a:p>
                      <a:pPr algn="ctr"/>
                      <a:r>
                        <a:rPr lang="en-US" sz="2400" dirty="0" smtClean="0"/>
                        <a:t>Enthusiastic</a:t>
                      </a:r>
                      <a:endParaRPr lang="en-US" sz="2400" dirty="0"/>
                    </a:p>
                  </a:txBody>
                  <a:tcPr/>
                </a:tc>
                <a:tc>
                  <a:txBody>
                    <a:bodyPr/>
                    <a:lstStyle/>
                    <a:p>
                      <a:pPr algn="ctr"/>
                      <a:r>
                        <a:rPr lang="en-US" sz="2400" dirty="0" smtClean="0"/>
                        <a:t>Intellectual</a:t>
                      </a:r>
                      <a:endParaRPr lang="en-US" sz="2400" dirty="0"/>
                    </a:p>
                  </a:txBody>
                  <a:tcPr/>
                </a:tc>
              </a:tr>
              <a:tr h="590701">
                <a:tc>
                  <a:txBody>
                    <a:bodyPr/>
                    <a:lstStyle/>
                    <a:p>
                      <a:pPr algn="ctr"/>
                      <a:r>
                        <a:rPr lang="en-US" sz="2400" dirty="0" smtClean="0"/>
                        <a:t>Generous</a:t>
                      </a:r>
                      <a:endParaRPr lang="en-US" sz="2400" dirty="0"/>
                    </a:p>
                  </a:txBody>
                  <a:tcPr/>
                </a:tc>
                <a:tc>
                  <a:txBody>
                    <a:bodyPr/>
                    <a:lstStyle/>
                    <a:p>
                      <a:pPr algn="ctr"/>
                      <a:r>
                        <a:rPr lang="en-US" sz="2400" dirty="0" smtClean="0"/>
                        <a:t>Skilled</a:t>
                      </a:r>
                      <a:endParaRPr lang="en-US" sz="2400" dirty="0"/>
                    </a:p>
                  </a:txBody>
                  <a:tcPr/>
                </a:tc>
              </a:tr>
              <a:tr h="590701">
                <a:tc>
                  <a:txBody>
                    <a:bodyPr/>
                    <a:lstStyle/>
                    <a:p>
                      <a:pPr algn="ctr"/>
                      <a:r>
                        <a:rPr lang="en-US" sz="2400" dirty="0" smtClean="0"/>
                        <a:t>Honest</a:t>
                      </a:r>
                      <a:endParaRPr lang="en-US" sz="2400" dirty="0"/>
                    </a:p>
                  </a:txBody>
                  <a:tcPr/>
                </a:tc>
                <a:tc>
                  <a:txBody>
                    <a:bodyPr/>
                    <a:lstStyle/>
                    <a:p>
                      <a:pPr algn="ctr"/>
                      <a:r>
                        <a:rPr lang="en-US" sz="2400" dirty="0" smtClean="0"/>
                        <a:t>Teacher</a:t>
                      </a:r>
                      <a:endParaRPr lang="en-US" sz="2400" dirty="0"/>
                    </a:p>
                  </a:txBody>
                  <a:tcPr/>
                </a:tc>
              </a:tr>
              <a:tr h="590701">
                <a:tc>
                  <a:txBody>
                    <a:bodyPr/>
                    <a:lstStyle/>
                    <a:p>
                      <a:pPr algn="ctr"/>
                      <a:r>
                        <a:rPr lang="en-US" sz="2400" dirty="0" smtClean="0"/>
                        <a:t>Insightful</a:t>
                      </a:r>
                      <a:endParaRPr lang="en-US" sz="2400" dirty="0"/>
                    </a:p>
                  </a:txBody>
                  <a:tcPr/>
                </a:tc>
                <a:tc>
                  <a:txBody>
                    <a:bodyPr/>
                    <a:lstStyle/>
                    <a:p>
                      <a:pPr algn="ctr"/>
                      <a:r>
                        <a:rPr lang="en-US" sz="2400" dirty="0" smtClean="0"/>
                        <a:t>Communicative</a:t>
                      </a:r>
                      <a:endParaRPr lang="en-US" sz="2400" dirty="0"/>
                    </a:p>
                  </a:txBody>
                  <a:tcPr/>
                </a:tc>
              </a:tr>
              <a:tr h="590701">
                <a:tc>
                  <a:txBody>
                    <a:bodyPr/>
                    <a:lstStyle/>
                    <a:p>
                      <a:pPr algn="ctr"/>
                      <a:r>
                        <a:rPr lang="en-US" sz="2400" dirty="0" smtClean="0"/>
                        <a:t>Selfless</a:t>
                      </a:r>
                      <a:endParaRPr lang="en-US" sz="2400" dirty="0"/>
                    </a:p>
                  </a:txBody>
                  <a:tcPr/>
                </a:tc>
                <a:tc>
                  <a:txBody>
                    <a:bodyPr/>
                    <a:lstStyle/>
                    <a:p>
                      <a:pPr algn="ctr"/>
                      <a:r>
                        <a:rPr lang="en-US" sz="2400" dirty="0" smtClean="0"/>
                        <a:t>Accessible</a:t>
                      </a:r>
                      <a:endParaRPr lang="en-US" sz="2400" dirty="0"/>
                    </a:p>
                  </a:txBody>
                  <a:tcPr/>
                </a:tc>
              </a:tr>
              <a:tr h="590701">
                <a:tc>
                  <a:txBody>
                    <a:bodyPr/>
                    <a:lstStyle/>
                    <a:p>
                      <a:pPr algn="ctr"/>
                      <a:r>
                        <a:rPr lang="en-US" sz="2400" dirty="0" smtClean="0"/>
                        <a:t>Wise</a:t>
                      </a:r>
                      <a:endParaRPr lang="en-US" sz="2400" dirty="0"/>
                    </a:p>
                  </a:txBody>
                  <a:tcPr/>
                </a:tc>
                <a:tc>
                  <a:txBody>
                    <a:bodyPr/>
                    <a:lstStyle/>
                    <a:p>
                      <a:pPr algn="ctr"/>
                      <a:r>
                        <a:rPr lang="en-US" sz="2400" dirty="0" smtClean="0"/>
                        <a:t>Visible</a:t>
                      </a:r>
                      <a:endParaRPr lang="en-US" sz="2400" dirty="0"/>
                    </a:p>
                  </a:txBody>
                  <a:tcPr/>
                </a:tc>
              </a:tr>
            </a:tbl>
          </a:graphicData>
        </a:graphic>
      </p:graphicFrame>
      <p:sp>
        <p:nvSpPr>
          <p:cNvPr id="6" name="TextBox 5"/>
          <p:cNvSpPr txBox="1"/>
          <p:nvPr/>
        </p:nvSpPr>
        <p:spPr>
          <a:xfrm>
            <a:off x="7112000" y="6410475"/>
            <a:ext cx="1574800" cy="369332"/>
          </a:xfrm>
          <a:prstGeom prst="rect">
            <a:avLst/>
          </a:prstGeom>
          <a:noFill/>
        </p:spPr>
        <p:txBody>
          <a:bodyPr wrap="square" rtlCol="0">
            <a:spAutoFit/>
          </a:bodyPr>
          <a:lstStyle/>
          <a:p>
            <a:r>
              <a:rPr lang="en-US" dirty="0" smtClean="0"/>
              <a:t>Cho et al, 2011</a:t>
            </a:r>
            <a:endParaRPr lang="en-US" dirty="0"/>
          </a:p>
        </p:txBody>
      </p:sp>
    </p:spTree>
    <p:extLst>
      <p:ext uri="{BB962C8B-B14F-4D97-AF65-F5344CB8AC3E}">
        <p14:creationId xmlns:p14="http://schemas.microsoft.com/office/powerpoint/2010/main" val="793454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 Roles</a:t>
            </a:r>
            <a:endParaRPr lang="en-US" dirty="0"/>
          </a:p>
        </p:txBody>
      </p:sp>
      <p:sp>
        <p:nvSpPr>
          <p:cNvPr id="3" name="Content Placeholder 2"/>
          <p:cNvSpPr>
            <a:spLocks noGrp="1"/>
          </p:cNvSpPr>
          <p:nvPr>
            <p:ph idx="1"/>
          </p:nvPr>
        </p:nvSpPr>
        <p:spPr>
          <a:xfrm>
            <a:off x="457200" y="1451428"/>
            <a:ext cx="8229600" cy="4692953"/>
          </a:xfrm>
        </p:spPr>
        <p:txBody>
          <a:bodyPr>
            <a:normAutofit/>
          </a:bodyPr>
          <a:lstStyle/>
          <a:p>
            <a:pPr marL="914400" lvl="1" indent="-514350">
              <a:lnSpc>
                <a:spcPct val="100000"/>
              </a:lnSpc>
              <a:buAutoNum type="arabicPeriod"/>
            </a:pPr>
            <a:r>
              <a:rPr lang="en-US" sz="3200" dirty="0" smtClean="0"/>
              <a:t>Psychosocial Support: to develop sense of competence, confidence, and effectiveness.</a:t>
            </a:r>
          </a:p>
          <a:p>
            <a:pPr marL="400050" lvl="1" indent="0">
              <a:lnSpc>
                <a:spcPct val="100000"/>
              </a:lnSpc>
              <a:buNone/>
            </a:pPr>
            <a:endParaRPr lang="en-US" sz="3200" dirty="0" smtClean="0"/>
          </a:p>
          <a:p>
            <a:pPr marL="914400" lvl="1" indent="-514350">
              <a:lnSpc>
                <a:spcPct val="100000"/>
              </a:lnSpc>
              <a:buAutoNum type="arabicPeriod"/>
            </a:pPr>
            <a:r>
              <a:rPr lang="en-US" sz="3200" dirty="0" smtClean="0"/>
              <a:t>Career Support: to learn to navigate the professional world and create opportunities for growth.</a:t>
            </a:r>
          </a:p>
        </p:txBody>
      </p:sp>
      <p:sp>
        <p:nvSpPr>
          <p:cNvPr id="4" name="TextBox 3"/>
          <p:cNvSpPr txBox="1"/>
          <p:nvPr/>
        </p:nvSpPr>
        <p:spPr>
          <a:xfrm>
            <a:off x="6364515" y="6325810"/>
            <a:ext cx="2322285" cy="369332"/>
          </a:xfrm>
          <a:prstGeom prst="rect">
            <a:avLst/>
          </a:prstGeom>
          <a:noFill/>
        </p:spPr>
        <p:txBody>
          <a:bodyPr wrap="square" rtlCol="0">
            <a:spAutoFit/>
          </a:bodyPr>
          <a:lstStyle/>
          <a:p>
            <a:r>
              <a:rPr lang="en-US" dirty="0" err="1" smtClean="0"/>
              <a:t>Kram</a:t>
            </a:r>
            <a:r>
              <a:rPr lang="en-US" dirty="0"/>
              <a:t> </a:t>
            </a:r>
            <a:r>
              <a:rPr lang="en-US" dirty="0" smtClean="0"/>
              <a:t>et al, 1983</a:t>
            </a:r>
            <a:endParaRPr lang="en-US" dirty="0"/>
          </a:p>
        </p:txBody>
      </p:sp>
    </p:spTree>
    <p:extLst>
      <p:ext uri="{BB962C8B-B14F-4D97-AF65-F5344CB8AC3E}">
        <p14:creationId xmlns:p14="http://schemas.microsoft.com/office/powerpoint/2010/main" val="3457292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Mentoring To Promote Diversity</a:t>
            </a:r>
            <a:endParaRPr lang="en-US" dirty="0"/>
          </a:p>
        </p:txBody>
      </p:sp>
      <p:sp>
        <p:nvSpPr>
          <p:cNvPr id="3" name="Content Placeholder 2"/>
          <p:cNvSpPr>
            <a:spLocks noGrp="1"/>
          </p:cNvSpPr>
          <p:nvPr>
            <p:ph idx="1"/>
          </p:nvPr>
        </p:nvSpPr>
        <p:spPr/>
        <p:txBody>
          <a:bodyPr/>
          <a:lstStyle/>
          <a:p>
            <a:pPr>
              <a:lnSpc>
                <a:spcPct val="100000"/>
              </a:lnSpc>
              <a:spcBef>
                <a:spcPts val="0"/>
              </a:spcBef>
            </a:pPr>
            <a:r>
              <a:rPr lang="en-US" dirty="0"/>
              <a:t>Enhances career development, success and satisfaction (</a:t>
            </a:r>
            <a:r>
              <a:rPr lang="en-US" dirty="0" err="1"/>
              <a:t>Palepu</a:t>
            </a:r>
            <a:r>
              <a:rPr lang="en-US" dirty="0"/>
              <a:t>, 1996: </a:t>
            </a:r>
            <a:r>
              <a:rPr lang="en-US" dirty="0" err="1"/>
              <a:t>Kosoko-Lasaki</a:t>
            </a:r>
            <a:r>
              <a:rPr lang="en-US" dirty="0"/>
              <a:t>, 2006</a:t>
            </a:r>
            <a:r>
              <a:rPr lang="en-US" dirty="0" smtClean="0"/>
              <a:t>).</a:t>
            </a:r>
            <a:endParaRPr lang="en-US" dirty="0"/>
          </a:p>
          <a:p>
            <a:pPr marL="0" indent="0">
              <a:lnSpc>
                <a:spcPct val="100000"/>
              </a:lnSpc>
              <a:spcBef>
                <a:spcPts val="0"/>
              </a:spcBef>
              <a:buNone/>
            </a:pPr>
            <a:endParaRPr lang="en-US" dirty="0"/>
          </a:p>
          <a:p>
            <a:pPr>
              <a:lnSpc>
                <a:spcPct val="100000"/>
              </a:lnSpc>
              <a:spcBef>
                <a:spcPts val="0"/>
              </a:spcBef>
            </a:pPr>
            <a:r>
              <a:rPr lang="en-US" dirty="0"/>
              <a:t>Especially important for URM who face numerous obstacles to achieving academic success (Merchant, 2010</a:t>
            </a:r>
            <a:r>
              <a:rPr lang="en-US" dirty="0" smtClean="0"/>
              <a:t>).</a:t>
            </a:r>
            <a:endParaRPr lang="en-US" dirty="0"/>
          </a:p>
          <a:p>
            <a:endParaRPr lang="en-US" dirty="0"/>
          </a:p>
        </p:txBody>
      </p:sp>
    </p:spTree>
    <p:extLst>
      <p:ext uri="{BB962C8B-B14F-4D97-AF65-F5344CB8AC3E}">
        <p14:creationId xmlns:p14="http://schemas.microsoft.com/office/powerpoint/2010/main" val="28745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diversity</a:t>
            </a:r>
            <a:endParaRPr lang="en-US" dirty="0"/>
          </a:p>
        </p:txBody>
      </p:sp>
      <p:sp>
        <p:nvSpPr>
          <p:cNvPr id="3" name="Content Placeholder 2"/>
          <p:cNvSpPr>
            <a:spLocks noGrp="1"/>
          </p:cNvSpPr>
          <p:nvPr>
            <p:ph idx="1"/>
          </p:nvPr>
        </p:nvSpPr>
        <p:spPr/>
        <p:txBody>
          <a:bodyPr>
            <a:normAutofit/>
          </a:bodyPr>
          <a:lstStyle/>
          <a:p>
            <a:pPr marL="0" indent="0">
              <a:lnSpc>
                <a:spcPct val="100000"/>
              </a:lnSpc>
              <a:spcBef>
                <a:spcPts val="0"/>
              </a:spcBef>
              <a:buNone/>
            </a:pPr>
            <a:r>
              <a:rPr lang="en-US" dirty="0" smtClean="0"/>
              <a:t>‘The </a:t>
            </a:r>
            <a:r>
              <a:rPr lang="en-US" b="1" dirty="0" smtClean="0"/>
              <a:t>variety</a:t>
            </a:r>
            <a:r>
              <a:rPr lang="en-US" dirty="0" smtClean="0"/>
              <a:t> of personal experiences, values, and worldviews that arise from differences of culture and circumstance. Such </a:t>
            </a:r>
            <a:r>
              <a:rPr lang="en-US" b="1" dirty="0" smtClean="0"/>
              <a:t>differences</a:t>
            </a:r>
            <a:r>
              <a:rPr lang="en-US" dirty="0" smtClean="0"/>
              <a:t> include race, ethnicity, gender, age, religion, language, abilities/disabilities, sexual orientation, socioeconomic status, geographic region and more.’</a:t>
            </a:r>
          </a:p>
          <a:p>
            <a:pPr marL="0" indent="0">
              <a:lnSpc>
                <a:spcPct val="100000"/>
              </a:lnSpc>
              <a:spcBef>
                <a:spcPts val="0"/>
              </a:spcBef>
              <a:buNone/>
            </a:pPr>
            <a:endParaRPr lang="en-US" dirty="0"/>
          </a:p>
          <a:p>
            <a:pPr marL="0" indent="0" algn="r">
              <a:lnSpc>
                <a:spcPct val="100000"/>
              </a:lnSpc>
              <a:spcBef>
                <a:spcPts val="0"/>
              </a:spcBef>
              <a:buNone/>
            </a:pPr>
            <a:r>
              <a:rPr lang="en-US" dirty="0" smtClean="0"/>
              <a:t>- UCSF Office of diversity</a:t>
            </a:r>
            <a:endParaRPr lang="en-US" dirty="0"/>
          </a:p>
        </p:txBody>
      </p:sp>
    </p:spTree>
    <p:extLst>
      <p:ext uri="{BB962C8B-B14F-4D97-AF65-F5344CB8AC3E}">
        <p14:creationId xmlns:p14="http://schemas.microsoft.com/office/powerpoint/2010/main" val="4075088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1" y="374109"/>
            <a:ext cx="8747854" cy="1143000"/>
          </a:xfrm>
        </p:spPr>
        <p:txBody>
          <a:bodyPr>
            <a:normAutofit/>
          </a:bodyPr>
          <a:lstStyle/>
          <a:p>
            <a:r>
              <a:rPr lang="en-US" dirty="0" smtClean="0"/>
              <a:t>Considerations for</a:t>
            </a:r>
            <a:r>
              <a:rPr lang="en-US" baseline="0" dirty="0" smtClean="0"/>
              <a:t> mentors</a:t>
            </a:r>
            <a:endParaRPr lang="en-US" dirty="0"/>
          </a:p>
        </p:txBody>
      </p:sp>
      <p:sp>
        <p:nvSpPr>
          <p:cNvPr id="3" name="Content Placeholder 2"/>
          <p:cNvSpPr>
            <a:spLocks noGrp="1"/>
          </p:cNvSpPr>
          <p:nvPr>
            <p:ph idx="1"/>
          </p:nvPr>
        </p:nvSpPr>
        <p:spPr>
          <a:xfrm>
            <a:off x="237391" y="1600200"/>
            <a:ext cx="8747854" cy="4928402"/>
          </a:xfrm>
        </p:spPr>
        <p:txBody>
          <a:bodyPr>
            <a:normAutofit/>
          </a:bodyPr>
          <a:lstStyle/>
          <a:p>
            <a:pPr>
              <a:lnSpc>
                <a:spcPct val="100000"/>
              </a:lnSpc>
            </a:pPr>
            <a:r>
              <a:rPr lang="en-US" baseline="0" dirty="0" smtClean="0"/>
              <a:t>Willingness to discuss psychosocial factors affecting mentee</a:t>
            </a:r>
          </a:p>
          <a:p>
            <a:pPr lvl="1">
              <a:lnSpc>
                <a:spcPct val="100000"/>
              </a:lnSpc>
            </a:pPr>
            <a:r>
              <a:rPr lang="en-US" sz="2600" dirty="0" smtClean="0"/>
              <a:t>SES disadvantages</a:t>
            </a:r>
          </a:p>
          <a:p>
            <a:pPr lvl="1">
              <a:lnSpc>
                <a:spcPct val="100000"/>
              </a:lnSpc>
            </a:pPr>
            <a:r>
              <a:rPr lang="en-US" sz="2600" baseline="0" dirty="0" smtClean="0"/>
              <a:t>Discrimination and racial profiling (Black Lives</a:t>
            </a:r>
            <a:r>
              <a:rPr lang="en-US" sz="2600" dirty="0" smtClean="0"/>
              <a:t> Matter)</a:t>
            </a:r>
            <a:endParaRPr lang="en-US" sz="2600" baseline="0" dirty="0" smtClean="0"/>
          </a:p>
          <a:p>
            <a:pPr lvl="1">
              <a:lnSpc>
                <a:spcPct val="100000"/>
              </a:lnSpc>
            </a:pPr>
            <a:r>
              <a:rPr lang="en-US" sz="2600" dirty="0" smtClean="0"/>
              <a:t>Isolation</a:t>
            </a:r>
            <a:endParaRPr lang="en-US" sz="2600" baseline="0" dirty="0" smtClean="0"/>
          </a:p>
          <a:p>
            <a:pPr>
              <a:lnSpc>
                <a:spcPct val="100000"/>
              </a:lnSpc>
            </a:pPr>
            <a:r>
              <a:rPr lang="en-US" baseline="0" dirty="0" smtClean="0"/>
              <a:t>Background of mentee and how that informs their decision to pursue research career</a:t>
            </a:r>
          </a:p>
          <a:p>
            <a:pPr>
              <a:lnSpc>
                <a:spcPct val="100000"/>
              </a:lnSpc>
            </a:pPr>
            <a:r>
              <a:rPr lang="en-US" baseline="0" dirty="0" smtClean="0"/>
              <a:t>Mentee Research interests</a:t>
            </a:r>
            <a:endParaRPr lang="en-US" dirty="0"/>
          </a:p>
        </p:txBody>
      </p:sp>
    </p:spTree>
    <p:extLst>
      <p:ext uri="{BB962C8B-B14F-4D97-AF65-F5344CB8AC3E}">
        <p14:creationId xmlns:p14="http://schemas.microsoft.com/office/powerpoint/2010/main" val="1361130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95" y="457200"/>
            <a:ext cx="8756316" cy="1143000"/>
          </a:xfrm>
        </p:spPr>
        <p:txBody>
          <a:bodyPr>
            <a:normAutofit/>
          </a:bodyPr>
          <a:lstStyle/>
          <a:p>
            <a:r>
              <a:rPr lang="en-US" dirty="0" smtClean="0"/>
              <a:t>Cultural Competence</a:t>
            </a:r>
            <a:endParaRPr lang="en-US" dirty="0"/>
          </a:p>
        </p:txBody>
      </p:sp>
      <p:sp>
        <p:nvSpPr>
          <p:cNvPr id="3" name="Content Placeholder 2"/>
          <p:cNvSpPr>
            <a:spLocks noGrp="1"/>
          </p:cNvSpPr>
          <p:nvPr>
            <p:ph idx="1"/>
          </p:nvPr>
        </p:nvSpPr>
        <p:spPr>
          <a:xfrm>
            <a:off x="213895" y="1485900"/>
            <a:ext cx="8756316" cy="5372100"/>
          </a:xfrm>
        </p:spPr>
        <p:txBody>
          <a:bodyPr>
            <a:normAutofit fontScale="92500" lnSpcReduction="20000"/>
          </a:bodyPr>
          <a:lstStyle/>
          <a:p>
            <a:r>
              <a:rPr lang="en-US" dirty="0" smtClean="0"/>
              <a:t>Cultural Variations in:</a:t>
            </a:r>
          </a:p>
          <a:p>
            <a:pPr lvl="1"/>
            <a:r>
              <a:rPr lang="en-US" sz="1800" dirty="0" smtClean="0"/>
              <a:t>Eye contact</a:t>
            </a:r>
          </a:p>
          <a:p>
            <a:pPr lvl="1"/>
            <a:r>
              <a:rPr lang="en-US" sz="1800" dirty="0" smtClean="0"/>
              <a:t>Handshake</a:t>
            </a:r>
          </a:p>
          <a:p>
            <a:pPr lvl="1"/>
            <a:r>
              <a:rPr lang="en-US" sz="1800" dirty="0" smtClean="0"/>
              <a:t>Tone of voice</a:t>
            </a:r>
          </a:p>
          <a:p>
            <a:pPr lvl="1"/>
            <a:r>
              <a:rPr lang="en-US" sz="1800" dirty="0" smtClean="0"/>
              <a:t>Comfortable physical space</a:t>
            </a:r>
          </a:p>
          <a:p>
            <a:pPr lvl="1"/>
            <a:r>
              <a:rPr lang="en-US" sz="1800" dirty="0" smtClean="0"/>
              <a:t>Inclusion of new person in group</a:t>
            </a:r>
          </a:p>
          <a:p>
            <a:pPr lvl="1"/>
            <a:r>
              <a:rPr lang="en-US" sz="1800" dirty="0" smtClean="0"/>
              <a:t>Greeting strangers (on street)</a:t>
            </a:r>
          </a:p>
          <a:p>
            <a:pPr lvl="1"/>
            <a:r>
              <a:rPr lang="en-US" sz="1800" dirty="0" smtClean="0"/>
              <a:t>Direct vs. indirect responses to difficult questions</a:t>
            </a:r>
          </a:p>
          <a:p>
            <a:pPr lvl="1"/>
            <a:r>
              <a:rPr lang="en-US" sz="1800" dirty="0" smtClean="0"/>
              <a:t>Treatment of elders (forms of address)</a:t>
            </a:r>
          </a:p>
          <a:p>
            <a:pPr lvl="1"/>
            <a:r>
              <a:rPr lang="en-US" sz="1800" dirty="0" smtClean="0"/>
              <a:t>Values and attitudes regarding gender roles</a:t>
            </a:r>
          </a:p>
          <a:p>
            <a:pPr lvl="1"/>
            <a:r>
              <a:rPr lang="en-US" sz="1800" dirty="0" smtClean="0"/>
              <a:t>Family Values</a:t>
            </a:r>
          </a:p>
          <a:p>
            <a:pPr lvl="1"/>
            <a:r>
              <a:rPr lang="en-US" sz="1800" dirty="0" smtClean="0"/>
              <a:t>Food habits</a:t>
            </a:r>
          </a:p>
          <a:p>
            <a:pPr lvl="1"/>
            <a:r>
              <a:rPr lang="en-US" sz="1800" dirty="0" smtClean="0"/>
              <a:t>Others</a:t>
            </a:r>
          </a:p>
          <a:p>
            <a:pPr marL="457200" lvl="1" indent="0">
              <a:buNone/>
            </a:pPr>
            <a:endParaRPr lang="en-US" dirty="0" smtClean="0"/>
          </a:p>
        </p:txBody>
      </p:sp>
    </p:spTree>
    <p:extLst>
      <p:ext uri="{BB962C8B-B14F-4D97-AF65-F5344CB8AC3E}">
        <p14:creationId xmlns:p14="http://schemas.microsoft.com/office/powerpoint/2010/main" val="1237290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Implicit Bias</a:t>
            </a:r>
            <a:endParaRPr lang="en-US" dirty="0"/>
          </a:p>
        </p:txBody>
      </p:sp>
      <p:sp>
        <p:nvSpPr>
          <p:cNvPr id="3" name="Content Placeholder 2"/>
          <p:cNvSpPr>
            <a:spLocks noGrp="1"/>
          </p:cNvSpPr>
          <p:nvPr>
            <p:ph idx="1"/>
          </p:nvPr>
        </p:nvSpPr>
        <p:spPr/>
        <p:txBody>
          <a:bodyPr/>
          <a:lstStyle/>
          <a:p>
            <a:pPr>
              <a:lnSpc>
                <a:spcPct val="100000"/>
              </a:lnSpc>
            </a:pPr>
            <a:r>
              <a:rPr lang="en-US" dirty="0" smtClean="0"/>
              <a:t>Biases that are somewhat unconscious and automatic in so far as they execute behavior without conscious intention (adapted from Byrne, 2014)</a:t>
            </a:r>
          </a:p>
          <a:p>
            <a:pPr>
              <a:lnSpc>
                <a:spcPct val="100000"/>
              </a:lnSpc>
            </a:pPr>
            <a:r>
              <a:rPr lang="en-US" dirty="0" smtClean="0"/>
              <a:t>‘Non conscious stereotyping’ (negative or positive)</a:t>
            </a:r>
            <a:endParaRPr lang="en-US" dirty="0"/>
          </a:p>
        </p:txBody>
      </p:sp>
    </p:spTree>
    <p:extLst>
      <p:ext uri="{BB962C8B-B14F-4D97-AF65-F5344CB8AC3E}">
        <p14:creationId xmlns:p14="http://schemas.microsoft.com/office/powerpoint/2010/main" val="3128566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Combating implicit bias</a:t>
            </a:r>
            <a:endParaRPr lang="en-US" dirty="0"/>
          </a:p>
        </p:txBody>
      </p:sp>
      <p:sp>
        <p:nvSpPr>
          <p:cNvPr id="3" name="Content Placeholder 2"/>
          <p:cNvSpPr>
            <a:spLocks noGrp="1"/>
          </p:cNvSpPr>
          <p:nvPr>
            <p:ph idx="1"/>
          </p:nvPr>
        </p:nvSpPr>
        <p:spPr/>
        <p:txBody>
          <a:bodyPr/>
          <a:lstStyle/>
          <a:p>
            <a:r>
              <a:rPr lang="en-US" dirty="0" smtClean="0"/>
              <a:t>Acknowledge and accept</a:t>
            </a:r>
          </a:p>
          <a:p>
            <a:pPr lvl="2"/>
            <a:r>
              <a:rPr lang="en-US" dirty="0" err="1" smtClean="0"/>
              <a:t>Projectimplicit.com</a:t>
            </a:r>
            <a:r>
              <a:rPr lang="en-US" dirty="0" smtClean="0"/>
              <a:t> – Harvard University</a:t>
            </a:r>
          </a:p>
          <a:p>
            <a:r>
              <a:rPr lang="en-US" dirty="0"/>
              <a:t>Constant discussions in the </a:t>
            </a:r>
            <a:r>
              <a:rPr lang="en-US" dirty="0" smtClean="0"/>
              <a:t>workplace</a:t>
            </a:r>
          </a:p>
          <a:p>
            <a:r>
              <a:rPr lang="en-US" dirty="0" smtClean="0"/>
              <a:t>Engage in correcting through forming new, more accurate associations </a:t>
            </a:r>
          </a:p>
        </p:txBody>
      </p:sp>
    </p:spTree>
    <p:extLst>
      <p:ext uri="{BB962C8B-B14F-4D97-AF65-F5344CB8AC3E}">
        <p14:creationId xmlns:p14="http://schemas.microsoft.com/office/powerpoint/2010/main" val="3516263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URM mentees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Look for programs targeted toward URMs</a:t>
            </a:r>
          </a:p>
          <a:p>
            <a:r>
              <a:rPr lang="en-US" dirty="0" smtClean="0"/>
              <a:t>Questions to consider:</a:t>
            </a:r>
          </a:p>
          <a:p>
            <a:pPr lvl="1"/>
            <a:r>
              <a:rPr lang="en-US" dirty="0" smtClean="0"/>
              <a:t>What type of personality are you most comfortable with?</a:t>
            </a:r>
          </a:p>
          <a:p>
            <a:pPr lvl="1"/>
            <a:r>
              <a:rPr lang="en-US" dirty="0" smtClean="0"/>
              <a:t>What do you hope to gain from this relationship</a:t>
            </a:r>
          </a:p>
          <a:p>
            <a:pPr lvl="1"/>
            <a:r>
              <a:rPr lang="en-US" dirty="0" smtClean="0"/>
              <a:t>What do you hope your mentor gains from this relationship?</a:t>
            </a:r>
          </a:p>
          <a:p>
            <a:pPr lvl="1"/>
            <a:r>
              <a:rPr lang="en-US" dirty="0" smtClean="0"/>
              <a:t>Does targeted mentor/institution have history of working with URM? (A diversity office, diversity statement)</a:t>
            </a:r>
          </a:p>
          <a:p>
            <a:endParaRPr lang="en-US" dirty="0"/>
          </a:p>
        </p:txBody>
      </p:sp>
    </p:spTree>
    <p:extLst>
      <p:ext uri="{BB962C8B-B14F-4D97-AF65-F5344CB8AC3E}">
        <p14:creationId xmlns:p14="http://schemas.microsoft.com/office/powerpoint/2010/main" val="1319325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URM mentees</a:t>
            </a:r>
            <a:endParaRPr lang="en-US" dirty="0"/>
          </a:p>
        </p:txBody>
      </p:sp>
      <p:sp>
        <p:nvSpPr>
          <p:cNvPr id="3" name="Content Placeholder 2"/>
          <p:cNvSpPr>
            <a:spLocks noGrp="1"/>
          </p:cNvSpPr>
          <p:nvPr>
            <p:ph idx="1"/>
          </p:nvPr>
        </p:nvSpPr>
        <p:spPr/>
        <p:txBody>
          <a:bodyPr>
            <a:normAutofit fontScale="85000" lnSpcReduction="10000"/>
          </a:bodyPr>
          <a:lstStyle/>
          <a:p>
            <a:pPr>
              <a:lnSpc>
                <a:spcPct val="110000"/>
              </a:lnSpc>
            </a:pPr>
            <a:r>
              <a:rPr lang="en-US" dirty="0" smtClean="0"/>
              <a:t>Actively seek out mentors and diverse pool of advisors</a:t>
            </a:r>
          </a:p>
          <a:p>
            <a:pPr>
              <a:lnSpc>
                <a:spcPct val="110000"/>
              </a:lnSpc>
            </a:pPr>
            <a:endParaRPr lang="en-US" dirty="0" smtClean="0"/>
          </a:p>
          <a:p>
            <a:pPr>
              <a:lnSpc>
                <a:spcPct val="110000"/>
              </a:lnSpc>
            </a:pPr>
            <a:r>
              <a:rPr lang="en-US" dirty="0" smtClean="0"/>
              <a:t>Identify and utilize available resources</a:t>
            </a:r>
          </a:p>
          <a:p>
            <a:pPr>
              <a:lnSpc>
                <a:spcPct val="110000"/>
              </a:lnSpc>
            </a:pPr>
            <a:endParaRPr lang="en-US" dirty="0" smtClean="0"/>
          </a:p>
          <a:p>
            <a:pPr>
              <a:lnSpc>
                <a:spcPct val="110000"/>
              </a:lnSpc>
            </a:pPr>
            <a:r>
              <a:rPr lang="en-US" dirty="0" smtClean="0"/>
              <a:t>Regular self-assessments </a:t>
            </a:r>
          </a:p>
          <a:p>
            <a:pPr>
              <a:lnSpc>
                <a:spcPct val="110000"/>
              </a:lnSpc>
            </a:pPr>
            <a:endParaRPr lang="en-US" dirty="0" smtClean="0"/>
          </a:p>
          <a:p>
            <a:pPr>
              <a:lnSpc>
                <a:spcPct val="110000"/>
              </a:lnSpc>
            </a:pPr>
            <a:r>
              <a:rPr lang="en-US" dirty="0" smtClean="0"/>
              <a:t>Engage with other URM</a:t>
            </a:r>
          </a:p>
          <a:p>
            <a:pPr marL="0" indent="0">
              <a:lnSpc>
                <a:spcPct val="110000"/>
              </a:lnSpc>
              <a:buNone/>
            </a:pPr>
            <a:endParaRPr lang="en-US" dirty="0" smtClean="0"/>
          </a:p>
          <a:p>
            <a:pPr>
              <a:lnSpc>
                <a:spcPct val="110000"/>
              </a:lnSpc>
            </a:pPr>
            <a:r>
              <a:rPr lang="en-US" dirty="0" smtClean="0"/>
              <a:t>Join associations dedicated to URM</a:t>
            </a:r>
            <a:endParaRPr lang="en-US" dirty="0"/>
          </a:p>
        </p:txBody>
      </p:sp>
    </p:spTree>
    <p:extLst>
      <p:ext uri="{BB962C8B-B14F-4D97-AF65-F5344CB8AC3E}">
        <p14:creationId xmlns:p14="http://schemas.microsoft.com/office/powerpoint/2010/main" val="214405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47" y="140564"/>
            <a:ext cx="8903369" cy="1143000"/>
          </a:xfrm>
        </p:spPr>
        <p:txBody>
          <a:bodyPr>
            <a:normAutofit fontScale="90000"/>
          </a:bodyPr>
          <a:lstStyle/>
          <a:p>
            <a:r>
              <a:rPr lang="en-US" dirty="0" smtClean="0"/>
              <a:t>Faces of diversity: </a:t>
            </a:r>
            <a:br>
              <a:rPr lang="en-US" dirty="0" smtClean="0"/>
            </a:br>
            <a:r>
              <a:rPr lang="en-US" dirty="0" smtClean="0"/>
              <a:t>Underrepresented minorities (URM)</a:t>
            </a:r>
            <a:endParaRPr lang="en-US" dirty="0"/>
          </a:p>
        </p:txBody>
      </p:sp>
      <p:sp>
        <p:nvSpPr>
          <p:cNvPr id="3" name="Content Placeholder 2"/>
          <p:cNvSpPr>
            <a:spLocks noGrp="1"/>
          </p:cNvSpPr>
          <p:nvPr>
            <p:ph idx="1"/>
          </p:nvPr>
        </p:nvSpPr>
        <p:spPr>
          <a:xfrm>
            <a:off x="641684" y="1814095"/>
            <a:ext cx="7579895" cy="4525963"/>
          </a:xfrm>
        </p:spPr>
        <p:txBody>
          <a:bodyPr>
            <a:normAutofit/>
          </a:bodyPr>
          <a:lstStyle/>
          <a:p>
            <a:pPr marL="0" indent="0">
              <a:lnSpc>
                <a:spcPct val="100000"/>
              </a:lnSpc>
              <a:spcBef>
                <a:spcPts val="0"/>
              </a:spcBef>
              <a:buNone/>
            </a:pPr>
            <a:endParaRPr lang="en-US" dirty="0" smtClean="0"/>
          </a:p>
          <a:p>
            <a:pPr marL="0" indent="0">
              <a:lnSpc>
                <a:spcPct val="100000"/>
              </a:lnSpc>
              <a:spcBef>
                <a:spcPts val="0"/>
              </a:spcBef>
              <a:buNone/>
            </a:pPr>
            <a:r>
              <a:rPr lang="en-US" sz="3600" dirty="0" smtClean="0"/>
              <a:t>‘Racial and ethnic populations that are underrepresented in the medical profession relative to their numbers in the general population’ (AAMC)</a:t>
            </a:r>
          </a:p>
          <a:p>
            <a:pPr marL="0" indent="0">
              <a:lnSpc>
                <a:spcPct val="100000"/>
              </a:lnSpc>
              <a:spcBef>
                <a:spcPts val="0"/>
              </a:spcBef>
              <a:buNone/>
            </a:pPr>
            <a:endParaRPr lang="en-US" sz="2700" dirty="0"/>
          </a:p>
          <a:p>
            <a:pPr marL="0" indent="0">
              <a:lnSpc>
                <a:spcPct val="100000"/>
              </a:lnSpc>
              <a:spcBef>
                <a:spcPts val="0"/>
              </a:spcBef>
              <a:buNone/>
            </a:pPr>
            <a:endParaRPr lang="en-US" dirty="0"/>
          </a:p>
          <a:p>
            <a:pPr marL="0" indent="0">
              <a:lnSpc>
                <a:spcPct val="100000"/>
              </a:lnSpc>
              <a:spcBef>
                <a:spcPts val="0"/>
              </a:spcBef>
              <a:buNone/>
            </a:pPr>
            <a:endParaRPr lang="en-US" dirty="0" smtClean="0"/>
          </a:p>
        </p:txBody>
      </p:sp>
    </p:spTree>
    <p:extLst>
      <p:ext uri="{BB962C8B-B14F-4D97-AF65-F5344CB8AC3E}">
        <p14:creationId xmlns:p14="http://schemas.microsoft.com/office/powerpoint/2010/main" val="4035808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27" y="0"/>
            <a:ext cx="8909805" cy="1143000"/>
          </a:xfrm>
        </p:spPr>
        <p:txBody>
          <a:bodyPr>
            <a:noAutofit/>
          </a:bodyPr>
          <a:lstStyle/>
          <a:p>
            <a:r>
              <a:rPr lang="en-US" sz="3600" dirty="0" smtClean="0"/>
              <a:t>US Race/Ethnicity Percentages: Population versus Medical Faculty</a:t>
            </a:r>
            <a:endParaRPr lang="en-US" sz="3600" dirty="0"/>
          </a:p>
        </p:txBody>
      </p:sp>
      <p:pic>
        <p:nvPicPr>
          <p:cNvPr id="6" name="Picture 5" descr="faculty v. US pop ranking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72" y="1312954"/>
            <a:ext cx="7175217" cy="4590357"/>
          </a:xfrm>
          <a:prstGeom prst="rect">
            <a:avLst/>
          </a:prstGeom>
        </p:spPr>
      </p:pic>
      <p:sp>
        <p:nvSpPr>
          <p:cNvPr id="7" name="TextBox 6"/>
          <p:cNvSpPr txBox="1"/>
          <p:nvPr/>
        </p:nvSpPr>
        <p:spPr>
          <a:xfrm>
            <a:off x="6129133" y="6374412"/>
            <a:ext cx="2840942" cy="338554"/>
          </a:xfrm>
          <a:prstGeom prst="rect">
            <a:avLst/>
          </a:prstGeom>
          <a:noFill/>
        </p:spPr>
        <p:txBody>
          <a:bodyPr wrap="none" rtlCol="0">
            <a:spAutoFit/>
          </a:bodyPr>
          <a:lstStyle/>
          <a:p>
            <a:r>
              <a:rPr lang="en-US" sz="1600" b="1" dirty="0" smtClean="0"/>
              <a:t>Adapted from Merchant, 2009</a:t>
            </a:r>
            <a:endParaRPr lang="en-US" sz="1600" b="1" dirty="0"/>
          </a:p>
        </p:txBody>
      </p:sp>
      <p:sp>
        <p:nvSpPr>
          <p:cNvPr id="3" name="TextBox 2"/>
          <p:cNvSpPr txBox="1"/>
          <p:nvPr/>
        </p:nvSpPr>
        <p:spPr>
          <a:xfrm>
            <a:off x="985571" y="5943525"/>
            <a:ext cx="7175217" cy="615553"/>
          </a:xfrm>
          <a:prstGeom prst="rect">
            <a:avLst/>
          </a:prstGeom>
          <a:noFill/>
        </p:spPr>
        <p:txBody>
          <a:bodyPr wrap="square" rtlCol="0">
            <a:spAutoFit/>
          </a:bodyPr>
          <a:lstStyle/>
          <a:p>
            <a:r>
              <a:rPr lang="en-US" sz="1600" dirty="0" smtClean="0">
                <a:latin typeface="Calibri"/>
                <a:cs typeface="Calibri"/>
              </a:rPr>
              <a:t>*Native American, Native Alaskan/Native </a:t>
            </a:r>
            <a:r>
              <a:rPr lang="en-US" sz="1600" dirty="0">
                <a:latin typeface="Calibri"/>
                <a:cs typeface="Calibri"/>
              </a:rPr>
              <a:t>Hawaiian and other Pacific Islander </a:t>
            </a:r>
          </a:p>
          <a:p>
            <a:endParaRPr lang="en-US" dirty="0"/>
          </a:p>
        </p:txBody>
      </p:sp>
      <p:sp>
        <p:nvSpPr>
          <p:cNvPr id="4" name="TextBox 3"/>
          <p:cNvSpPr txBox="1"/>
          <p:nvPr/>
        </p:nvSpPr>
        <p:spPr>
          <a:xfrm>
            <a:off x="6535586" y="5130800"/>
            <a:ext cx="294973" cy="338554"/>
          </a:xfrm>
          <a:prstGeom prst="rect">
            <a:avLst/>
          </a:prstGeom>
          <a:noFill/>
        </p:spPr>
        <p:txBody>
          <a:bodyPr wrap="none" rtlCol="0">
            <a:spAutoFit/>
          </a:bodyPr>
          <a:lstStyle/>
          <a:p>
            <a:r>
              <a:rPr lang="en-US" sz="1600" dirty="0" smtClean="0">
                <a:solidFill>
                  <a:schemeClr val="bg1"/>
                </a:solidFill>
              </a:rPr>
              <a:t>*</a:t>
            </a:r>
            <a:endParaRPr lang="en-US" sz="1600" dirty="0">
              <a:solidFill>
                <a:schemeClr val="bg1"/>
              </a:solidFill>
            </a:endParaRPr>
          </a:p>
        </p:txBody>
      </p:sp>
    </p:spTree>
    <p:extLst>
      <p:ext uri="{BB962C8B-B14F-4D97-AF65-F5344CB8AC3E}">
        <p14:creationId xmlns:p14="http://schemas.microsoft.com/office/powerpoint/2010/main" val="227607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321" y="193128"/>
            <a:ext cx="8738508" cy="1143000"/>
          </a:xfrm>
        </p:spPr>
        <p:txBody>
          <a:bodyPr>
            <a:noAutofit/>
          </a:bodyPr>
          <a:lstStyle/>
          <a:p>
            <a:r>
              <a:rPr lang="en-US" sz="4200" dirty="0" smtClean="0"/>
              <a:t>Gender Inequities</a:t>
            </a:r>
            <a:endParaRPr lang="en-US" sz="4200" dirty="0"/>
          </a:p>
        </p:txBody>
      </p:sp>
      <p:pic>
        <p:nvPicPr>
          <p:cNvPr id="4" name="Content Placeholder 3"/>
          <p:cNvPicPr>
            <a:picLocks noGrp="1" noChangeAspect="1"/>
          </p:cNvPicPr>
          <p:nvPr>
            <p:ph idx="1"/>
          </p:nvPr>
        </p:nvPicPr>
        <p:blipFill rotWithShape="1">
          <a:blip r:embed="rId2"/>
          <a:srcRect t="10113" b="5113"/>
          <a:stretch/>
        </p:blipFill>
        <p:spPr>
          <a:xfrm>
            <a:off x="457200" y="1929384"/>
            <a:ext cx="8229600" cy="4617720"/>
          </a:xfrm>
        </p:spPr>
      </p:pic>
      <p:sp>
        <p:nvSpPr>
          <p:cNvPr id="5" name="TextBox 4"/>
          <p:cNvSpPr txBox="1"/>
          <p:nvPr/>
        </p:nvSpPr>
        <p:spPr>
          <a:xfrm>
            <a:off x="7028527" y="6476093"/>
            <a:ext cx="1823142" cy="369332"/>
          </a:xfrm>
          <a:prstGeom prst="rect">
            <a:avLst/>
          </a:prstGeom>
          <a:noFill/>
        </p:spPr>
        <p:txBody>
          <a:bodyPr wrap="square" rtlCol="0">
            <a:spAutoFit/>
          </a:bodyPr>
          <a:lstStyle/>
          <a:p>
            <a:r>
              <a:rPr lang="en-US" dirty="0" err="1" smtClean="0"/>
              <a:t>Leadley</a:t>
            </a:r>
            <a:r>
              <a:rPr lang="en-US" dirty="0" smtClean="0"/>
              <a:t>, 2009</a:t>
            </a:r>
            <a:endParaRPr lang="en-US" dirty="0"/>
          </a:p>
        </p:txBody>
      </p:sp>
      <p:sp>
        <p:nvSpPr>
          <p:cNvPr id="3" name="TextBox 2"/>
          <p:cNvSpPr txBox="1"/>
          <p:nvPr/>
        </p:nvSpPr>
        <p:spPr>
          <a:xfrm>
            <a:off x="578377" y="1336128"/>
            <a:ext cx="7933810" cy="461665"/>
          </a:xfrm>
          <a:prstGeom prst="rect">
            <a:avLst/>
          </a:prstGeom>
          <a:noFill/>
        </p:spPr>
        <p:txBody>
          <a:bodyPr wrap="square" rtlCol="0">
            <a:spAutoFit/>
          </a:bodyPr>
          <a:lstStyle/>
          <a:p>
            <a:pPr algn="ctr"/>
            <a:r>
              <a:rPr lang="en-US" sz="2400" dirty="0" smtClean="0">
                <a:latin typeface="Arial"/>
                <a:cs typeface="Arial"/>
              </a:rPr>
              <a:t>Leadership at U.S. Medical Schools by Gender, 2008</a:t>
            </a:r>
            <a:endParaRPr lang="en-US" sz="2400" dirty="0">
              <a:latin typeface="Arial"/>
              <a:cs typeface="Arial"/>
            </a:endParaRPr>
          </a:p>
        </p:txBody>
      </p:sp>
    </p:spTree>
    <p:extLst>
      <p:ext uri="{BB962C8B-B14F-4D97-AF65-F5344CB8AC3E}">
        <p14:creationId xmlns:p14="http://schemas.microsoft.com/office/powerpoint/2010/main" val="174847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278"/>
            <a:ext cx="8229600" cy="1143000"/>
          </a:xfrm>
        </p:spPr>
        <p:txBody>
          <a:bodyPr>
            <a:normAutofit/>
          </a:bodyPr>
          <a:lstStyle/>
          <a:p>
            <a:r>
              <a:rPr lang="en-US" dirty="0" smtClean="0"/>
              <a:t>UCSF Race Distributions</a:t>
            </a:r>
            <a:endParaRPr lang="en-US" dirty="0"/>
          </a:p>
        </p:txBody>
      </p:sp>
      <p:pic>
        <p:nvPicPr>
          <p:cNvPr id="4" name="Content Placeholder 3"/>
          <p:cNvPicPr>
            <a:picLocks noGrp="1" noChangeAspect="1"/>
          </p:cNvPicPr>
          <p:nvPr>
            <p:ph idx="1"/>
          </p:nvPr>
        </p:nvPicPr>
        <p:blipFill>
          <a:blip r:embed="rId3"/>
          <a:srcRect l="876" r="876"/>
          <a:stretch>
            <a:fillRect/>
          </a:stretch>
        </p:blipFill>
        <p:spPr/>
      </p:pic>
      <p:sp>
        <p:nvSpPr>
          <p:cNvPr id="6" name="TextBox 5"/>
          <p:cNvSpPr txBox="1"/>
          <p:nvPr/>
        </p:nvSpPr>
        <p:spPr>
          <a:xfrm>
            <a:off x="4237233" y="6211669"/>
            <a:ext cx="4449567" cy="584776"/>
          </a:xfrm>
          <a:prstGeom prst="rect">
            <a:avLst/>
          </a:prstGeom>
          <a:noFill/>
        </p:spPr>
        <p:txBody>
          <a:bodyPr wrap="square" rtlCol="0">
            <a:spAutoFit/>
          </a:bodyPr>
          <a:lstStyle/>
          <a:p>
            <a:r>
              <a:rPr lang="en-US" sz="1600" dirty="0" smtClean="0"/>
              <a:t>2014 UCSF Campus Climate Project Final Report, Rankin &amp; Associates Consulting</a:t>
            </a:r>
            <a:endParaRPr lang="en-US" sz="1600" dirty="0"/>
          </a:p>
        </p:txBody>
      </p:sp>
    </p:spTree>
    <p:extLst>
      <p:ext uri="{BB962C8B-B14F-4D97-AF65-F5344CB8AC3E}">
        <p14:creationId xmlns:p14="http://schemas.microsoft.com/office/powerpoint/2010/main" val="144459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457200"/>
            <a:ext cx="8636000" cy="1143000"/>
          </a:xfrm>
        </p:spPr>
        <p:txBody>
          <a:bodyPr>
            <a:normAutofit fontScale="90000"/>
          </a:bodyPr>
          <a:lstStyle/>
          <a:p>
            <a:r>
              <a:rPr lang="en-US" dirty="0" smtClean="0"/>
              <a:t>US born versus Immigrant </a:t>
            </a:r>
            <a:br>
              <a:rPr lang="en-US" dirty="0" smtClean="0"/>
            </a:br>
            <a:r>
              <a:rPr lang="en-US" dirty="0" smtClean="0"/>
              <a:t>Under-</a:t>
            </a:r>
            <a:r>
              <a:rPr lang="en-US" dirty="0"/>
              <a:t>R</a:t>
            </a:r>
            <a:r>
              <a:rPr lang="en-US" dirty="0" smtClean="0"/>
              <a:t>epresented Minorities</a:t>
            </a:r>
            <a:endParaRPr lang="en-US" dirty="0"/>
          </a:p>
        </p:txBody>
      </p:sp>
      <p:sp>
        <p:nvSpPr>
          <p:cNvPr id="3" name="Content Placeholder 2"/>
          <p:cNvSpPr>
            <a:spLocks noGrp="1"/>
          </p:cNvSpPr>
          <p:nvPr>
            <p:ph idx="1"/>
          </p:nvPr>
        </p:nvSpPr>
        <p:spPr/>
        <p:txBody>
          <a:bodyPr/>
          <a:lstStyle/>
          <a:p>
            <a:pPr>
              <a:lnSpc>
                <a:spcPct val="100000"/>
              </a:lnSpc>
            </a:pPr>
            <a:r>
              <a:rPr lang="en-US" dirty="0" smtClean="0"/>
              <a:t>Influence of race on self-view shaped by country of origin:</a:t>
            </a:r>
          </a:p>
          <a:p>
            <a:pPr lvl="1">
              <a:lnSpc>
                <a:spcPct val="100000"/>
              </a:lnSpc>
            </a:pPr>
            <a:r>
              <a:rPr lang="en-US" dirty="0" smtClean="0"/>
              <a:t>Those born in US tend to face discrimination earlier in life </a:t>
            </a:r>
          </a:p>
          <a:p>
            <a:pPr lvl="1">
              <a:lnSpc>
                <a:spcPct val="100000"/>
              </a:lnSpc>
            </a:pPr>
            <a:r>
              <a:rPr lang="en-US" dirty="0" smtClean="0"/>
              <a:t>Impacts opportunities to education, self-view and external biases </a:t>
            </a:r>
          </a:p>
        </p:txBody>
      </p:sp>
      <p:sp>
        <p:nvSpPr>
          <p:cNvPr id="4" name="TextBox 3"/>
          <p:cNvSpPr txBox="1"/>
          <p:nvPr/>
        </p:nvSpPr>
        <p:spPr>
          <a:xfrm>
            <a:off x="6731000" y="6164263"/>
            <a:ext cx="1955800" cy="369332"/>
          </a:xfrm>
          <a:prstGeom prst="rect">
            <a:avLst/>
          </a:prstGeom>
          <a:noFill/>
        </p:spPr>
        <p:txBody>
          <a:bodyPr wrap="square" rtlCol="0">
            <a:spAutoFit/>
          </a:bodyPr>
          <a:lstStyle/>
          <a:p>
            <a:r>
              <a:rPr lang="en-US" dirty="0" smtClean="0"/>
              <a:t>Merchant, 2009</a:t>
            </a:r>
            <a:endParaRPr lang="en-US" dirty="0"/>
          </a:p>
        </p:txBody>
      </p:sp>
    </p:spTree>
    <p:extLst>
      <p:ext uri="{BB962C8B-B14F-4D97-AF65-F5344CB8AC3E}">
        <p14:creationId xmlns:p14="http://schemas.microsoft.com/office/powerpoint/2010/main" val="323832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73" y="220439"/>
            <a:ext cx="8717540" cy="1143000"/>
          </a:xfrm>
        </p:spPr>
        <p:txBody>
          <a:bodyPr>
            <a:normAutofit/>
          </a:bodyPr>
          <a:lstStyle/>
          <a:p>
            <a:r>
              <a:rPr lang="en-US" dirty="0" smtClean="0"/>
              <a:t>Beyond race and ethnicity</a:t>
            </a:r>
            <a:endParaRPr lang="en-US" dirty="0"/>
          </a:p>
        </p:txBody>
      </p:sp>
      <p:sp>
        <p:nvSpPr>
          <p:cNvPr id="3" name="Content Placeholder 2"/>
          <p:cNvSpPr>
            <a:spLocks noGrp="1"/>
          </p:cNvSpPr>
          <p:nvPr>
            <p:ph idx="1"/>
          </p:nvPr>
        </p:nvSpPr>
        <p:spPr>
          <a:xfrm>
            <a:off x="236773" y="1600200"/>
            <a:ext cx="8717540" cy="5029110"/>
          </a:xfrm>
        </p:spPr>
        <p:txBody>
          <a:bodyPr/>
          <a:lstStyle/>
          <a:p>
            <a:pPr marL="457200" lvl="1" indent="0">
              <a:lnSpc>
                <a:spcPct val="100000"/>
              </a:lnSpc>
              <a:buNone/>
            </a:pPr>
            <a:endParaRPr lang="en-US" sz="3200" dirty="0" smtClean="0"/>
          </a:p>
          <a:p>
            <a:pPr marL="457200" lvl="1" indent="0">
              <a:lnSpc>
                <a:spcPct val="100000"/>
              </a:lnSpc>
              <a:buNone/>
            </a:pPr>
            <a:r>
              <a:rPr lang="en-US" sz="3200" dirty="0" smtClean="0"/>
              <a:t>‘</a:t>
            </a:r>
            <a:r>
              <a:rPr lang="en-US" sz="3200" dirty="0"/>
              <a:t>People with disabilities, people from </a:t>
            </a:r>
            <a:r>
              <a:rPr lang="en-US" sz="3200" b="1" dirty="0">
                <a:solidFill>
                  <a:srgbClr val="FFFF00"/>
                </a:solidFill>
              </a:rPr>
              <a:t>disadvantaged backgrounds</a:t>
            </a:r>
            <a:r>
              <a:rPr lang="en-US" sz="3200" dirty="0"/>
              <a:t>, and racial and ethnic groups such as blacks or African Americans, Hispanics or Latinos, American Indians or Alaskan Natives, and Native Hawaiians and other Pacific </a:t>
            </a:r>
            <a:r>
              <a:rPr lang="en-US" sz="3200" dirty="0" smtClean="0"/>
              <a:t>Islanders’ </a:t>
            </a:r>
            <a:r>
              <a:rPr lang="en-US" sz="3200" dirty="0"/>
              <a:t>(NIH)</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4094113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93" y="457200"/>
            <a:ext cx="8650495" cy="1143000"/>
          </a:xfrm>
        </p:spPr>
        <p:txBody>
          <a:bodyPr>
            <a:normAutofit/>
          </a:bodyPr>
          <a:lstStyle/>
          <a:p>
            <a:r>
              <a:rPr lang="en-US" sz="4000" dirty="0" smtClean="0"/>
              <a:t>A National Call for Diversity</a:t>
            </a:r>
            <a:endParaRPr lang="en-US" sz="4000" dirty="0"/>
          </a:p>
        </p:txBody>
      </p:sp>
      <p:sp>
        <p:nvSpPr>
          <p:cNvPr id="3" name="Content Placeholder 2"/>
          <p:cNvSpPr>
            <a:spLocks noGrp="1"/>
          </p:cNvSpPr>
          <p:nvPr>
            <p:ph idx="1"/>
          </p:nvPr>
        </p:nvSpPr>
        <p:spPr>
          <a:xfrm>
            <a:off x="238893" y="1600200"/>
            <a:ext cx="8650495" cy="4525963"/>
          </a:xfrm>
        </p:spPr>
        <p:txBody>
          <a:bodyPr/>
          <a:lstStyle/>
          <a:p>
            <a:pPr lvl="1">
              <a:lnSpc>
                <a:spcPct val="100000"/>
              </a:lnSpc>
              <a:buFont typeface="Wingdings" charset="2"/>
              <a:buChar char="u"/>
            </a:pPr>
            <a:r>
              <a:rPr lang="en-US" dirty="0" smtClean="0"/>
              <a:t>NINDS Advisory Panel for Workforce Diversity</a:t>
            </a:r>
          </a:p>
          <a:p>
            <a:pPr marL="457200" lvl="1" indent="0">
              <a:lnSpc>
                <a:spcPct val="100000"/>
              </a:lnSpc>
              <a:buNone/>
            </a:pPr>
            <a:endParaRPr lang="en-US" dirty="0" smtClean="0"/>
          </a:p>
          <a:p>
            <a:pPr lvl="1">
              <a:lnSpc>
                <a:spcPct val="100000"/>
              </a:lnSpc>
              <a:buFont typeface="Wingdings" charset="2"/>
              <a:buChar char="u"/>
            </a:pPr>
            <a:r>
              <a:rPr lang="en-US" dirty="0" smtClean="0"/>
              <a:t>NIH Working Group on Diversity in the Biomedical Research Workforce</a:t>
            </a:r>
          </a:p>
          <a:p>
            <a:pPr marL="457200" lvl="1" indent="0">
              <a:lnSpc>
                <a:spcPct val="100000"/>
              </a:lnSpc>
              <a:buNone/>
            </a:pPr>
            <a:endParaRPr lang="en-US" dirty="0" smtClean="0"/>
          </a:p>
          <a:p>
            <a:pPr lvl="1">
              <a:lnSpc>
                <a:spcPct val="100000"/>
              </a:lnSpc>
              <a:buFont typeface="Wingdings" charset="2"/>
              <a:buChar char="u"/>
            </a:pPr>
            <a:r>
              <a:rPr lang="en-US" dirty="0" smtClean="0"/>
              <a:t>ADA Diversity Mentoring Project</a:t>
            </a:r>
          </a:p>
          <a:p>
            <a:pPr marL="457200" lvl="1" indent="0">
              <a:lnSpc>
                <a:spcPct val="100000"/>
              </a:lnSpc>
              <a:buNone/>
            </a:pPr>
            <a:endParaRPr lang="en-US" dirty="0" smtClean="0"/>
          </a:p>
          <a:p>
            <a:pPr lvl="1">
              <a:lnSpc>
                <a:spcPct val="100000"/>
              </a:lnSpc>
              <a:buFont typeface="Wingdings" charset="2"/>
              <a:buChar char="u"/>
            </a:pPr>
            <a:r>
              <a:rPr lang="en-US" dirty="0" smtClean="0"/>
              <a:t>National Advisory Mental Health Council Workshop on Research Training</a:t>
            </a:r>
            <a:endParaRPr lang="en-US" dirty="0"/>
          </a:p>
        </p:txBody>
      </p:sp>
    </p:spTree>
    <p:extLst>
      <p:ext uri="{BB962C8B-B14F-4D97-AF65-F5344CB8AC3E}">
        <p14:creationId xmlns:p14="http://schemas.microsoft.com/office/powerpoint/2010/main" val="3018255554"/>
      </p:ext>
    </p:extLst>
  </p:cSld>
  <p:clrMapOvr>
    <a:masterClrMapping/>
  </p:clrMapOvr>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8212</TotalTime>
  <Words>1545</Words>
  <Application>Microsoft Macintosh PowerPoint</Application>
  <PresentationFormat>On-screen Show (4:3)</PresentationFormat>
  <Paragraphs>234</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Twilight</vt:lpstr>
      <vt:lpstr>Diversity and Mentorship</vt:lpstr>
      <vt:lpstr>Defining diversity</vt:lpstr>
      <vt:lpstr>Faces of diversity:  Underrepresented minorities (URM)</vt:lpstr>
      <vt:lpstr>US Race/Ethnicity Percentages: Population versus Medical Faculty</vt:lpstr>
      <vt:lpstr>Gender Inequities</vt:lpstr>
      <vt:lpstr>UCSF Race Distributions</vt:lpstr>
      <vt:lpstr>US born versus Immigrant  Under-Represented Minorities</vt:lpstr>
      <vt:lpstr>Beyond race and ethnicity</vt:lpstr>
      <vt:lpstr>A National Call for Diversity</vt:lpstr>
      <vt:lpstr>The pearls of diversity</vt:lpstr>
      <vt:lpstr>Challenges to Diversity</vt:lpstr>
      <vt:lpstr>Percentage of Under-Represented Minorities  Across the Educational Ladder*</vt:lpstr>
      <vt:lpstr>Funding &amp; Promotion Disparities</vt:lpstr>
      <vt:lpstr>Challenges to Diversity</vt:lpstr>
      <vt:lpstr>Possible Solutions </vt:lpstr>
      <vt:lpstr>Defining Mentoring</vt:lpstr>
      <vt:lpstr>Mentor Qualities</vt:lpstr>
      <vt:lpstr>Mentor Roles</vt:lpstr>
      <vt:lpstr>Mentoring To Promote Diversity</vt:lpstr>
      <vt:lpstr>Considerations for mentors</vt:lpstr>
      <vt:lpstr>Cultural Competence</vt:lpstr>
      <vt:lpstr>Implicit Bias</vt:lpstr>
      <vt:lpstr>Combating implicit bias</vt:lpstr>
      <vt:lpstr>Tips for URM mentees </vt:lpstr>
      <vt:lpstr>Tips for URM mentees</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Mentorship for Diversity</dc:title>
  <dc:creator>Pardis Esmaeili</dc:creator>
  <cp:lastModifiedBy>Pardis Esmaeili</cp:lastModifiedBy>
  <cp:revision>132</cp:revision>
  <dcterms:created xsi:type="dcterms:W3CDTF">2015-08-29T03:27:17Z</dcterms:created>
  <dcterms:modified xsi:type="dcterms:W3CDTF">2015-10-22T00:48:25Z</dcterms:modified>
</cp:coreProperties>
</file>